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Helvetica Neue Ligh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Light-italic.fntdata"/><Relationship Id="rId30" Type="http://schemas.openxmlformats.org/officeDocument/2006/relationships/font" Target="fonts/HelveticaNeueLight-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HelveticaNeueLight-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mentimeter.co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de1e60dd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de1e60dd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d1589ab404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d1589ab404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d1589ab404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d1589ab404_0_1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00"/>
          </a:p>
        </p:txBody>
      </p:sp>
      <p:sp>
        <p:nvSpPr>
          <p:cNvPr id="194" name="Google Shape;194;gd1589ab404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cab9372da6_0_5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cab9372da6_0_5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sv" sz="900">
                <a:solidFill>
                  <a:schemeClr val="dk1"/>
                </a:solidFill>
              </a:rPr>
              <a:t>Tips:</a:t>
            </a:r>
            <a:br>
              <a:rPr b="1" lang="sv" sz="900">
                <a:solidFill>
                  <a:schemeClr val="dk1"/>
                </a:solidFill>
              </a:rPr>
            </a:br>
            <a:r>
              <a:rPr b="1" lang="sv" sz="900">
                <a:solidFill>
                  <a:schemeClr val="dk1"/>
                </a:solidFill>
              </a:rPr>
              <a:t>- </a:t>
            </a:r>
            <a:r>
              <a:rPr lang="sv" sz="900">
                <a:solidFill>
                  <a:schemeClr val="dk1"/>
                </a:solidFill>
              </a:rPr>
              <a:t>Lägg till en extra regel att laget måste ge en förklaring till aktivitetens utsläpp innan de placerar kortet. Minskar tempot i spelet men ökar lärandet kring vad det är som påverkar storleken på klimatutsläppen</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sv" sz="900">
                <a:solidFill>
                  <a:schemeClr val="dk1"/>
                </a:solidFill>
              </a:rPr>
              <a:t>- </a:t>
            </a:r>
            <a:r>
              <a:rPr lang="sv" sz="900">
                <a:solidFill>
                  <a:schemeClr val="dk1"/>
                </a:solidFill>
              </a:rPr>
              <a:t>Låt eleverna rotera lag efter de spelat 1-2 rundor för att främja nya diskussioner samt göra det roligare för lag som förlorat två rundor mot samma motståndare.</a:t>
            </a:r>
            <a:endParaRPr sz="900">
              <a:solidFill>
                <a:schemeClr val="dk1"/>
              </a:solidFill>
            </a:endParaRPr>
          </a:p>
          <a:p>
            <a:pPr indent="0" lvl="0" marL="0" rtl="0" algn="l">
              <a:lnSpc>
                <a:spcPct val="115000"/>
              </a:lnSpc>
              <a:spcBef>
                <a:spcPts val="0"/>
              </a:spcBef>
              <a:spcAft>
                <a:spcPts val="1200"/>
              </a:spcAft>
              <a:buClr>
                <a:schemeClr val="dk1"/>
              </a:buClr>
              <a:buSzPts val="1100"/>
              <a:buFont typeface="Arial"/>
              <a:buNone/>
            </a:pPr>
            <a:r>
              <a:rPr lang="sv" sz="900">
                <a:solidFill>
                  <a:schemeClr val="dk1"/>
                </a:solidFill>
              </a:rPr>
              <a:t>- Spela i lag 3vs3 för att främja bredare diskussioner eller 2vs2 för att öka tempot.</a:t>
            </a:r>
            <a:endParaRPr sz="900"/>
          </a:p>
        </p:txBody>
      </p:sp>
      <p:sp>
        <p:nvSpPr>
          <p:cNvPr id="200" name="Google Shape;200;gcab9372da6_0_5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b810bc696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b810bc696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sv" sz="900"/>
              <a:t>Välj ut några reflektionsfrågor som passar din grupp samt hur mycket tid ni har.</a:t>
            </a:r>
            <a:endParaRPr sz="900"/>
          </a:p>
          <a:p>
            <a:pPr indent="0" lvl="0" marL="0" rtl="0" algn="l">
              <a:spcBef>
                <a:spcPts val="0"/>
              </a:spcBef>
              <a:spcAft>
                <a:spcPts val="0"/>
              </a:spcAft>
              <a:buClr>
                <a:schemeClr val="dk1"/>
              </a:buClr>
              <a:buSzPts val="1100"/>
              <a:buFont typeface="Arial"/>
              <a:buNone/>
            </a:pPr>
            <a:r>
              <a:t/>
            </a:r>
            <a:endParaRPr sz="900"/>
          </a:p>
          <a:p>
            <a:pPr indent="0" lvl="0" marL="0" rtl="0" algn="l">
              <a:spcBef>
                <a:spcPts val="0"/>
              </a:spcBef>
              <a:spcAft>
                <a:spcPts val="0"/>
              </a:spcAft>
              <a:buClr>
                <a:schemeClr val="dk1"/>
              </a:buClr>
              <a:buSzPts val="1100"/>
              <a:buFont typeface="Arial"/>
              <a:buNone/>
            </a:pPr>
            <a:r>
              <a:rPr b="1" lang="sv" sz="900"/>
              <a:t>Tips:</a:t>
            </a:r>
            <a:r>
              <a:rPr lang="sv" sz="900"/>
              <a:t> Uppmärksamma gärna eleverna på att när vi ska avgöra om en produkt eller aktivitet har höga eller låga utsläpp behöver vi beakta alla utsläpp som produkten eller aktiviteten orsakar, från såväl produktion, som transport och användning.</a:t>
            </a:r>
            <a:endParaRPr sz="900"/>
          </a:p>
        </p:txBody>
      </p:sp>
      <p:sp>
        <p:nvSpPr>
          <p:cNvPr id="207" name="Google Shape;207;gb810bc696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v"/>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e1814cc6c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e1814cc6c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caea461e3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caea461e3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1600"/>
              </a:spcAft>
              <a:buNone/>
            </a:pPr>
            <a:r>
              <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caea461e39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caea461e39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900">
                <a:solidFill>
                  <a:schemeClr val="dk1"/>
                </a:solidFill>
              </a:rPr>
              <a:t>I den så kallade aktiva kolcykeln flödar kol mellan atmosfär, biosfär och hav. Mängden kol i dessa tre delar var tidigare i en slags balans.</a:t>
            </a:r>
            <a:endParaRPr sz="9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sv" sz="900">
                <a:solidFill>
                  <a:schemeClr val="dk1"/>
                </a:solidFill>
              </a:rPr>
              <a:t>Men denna balans har rubbats på grund av koldioxidutsläppen.</a:t>
            </a:r>
            <a:endParaRPr sz="900">
              <a:solidFill>
                <a:schemeClr val="dk1"/>
              </a:solidFill>
              <a:highlight>
                <a:schemeClr val="lt1"/>
              </a:highlight>
            </a:endParaRPr>
          </a:p>
          <a:p>
            <a:pPr indent="0" lvl="0" marL="0" rtl="0" algn="l">
              <a:lnSpc>
                <a:spcPct val="115000"/>
              </a:lnSpc>
              <a:spcBef>
                <a:spcPts val="0"/>
              </a:spcBef>
              <a:spcAft>
                <a:spcPts val="0"/>
              </a:spcAft>
              <a:buNone/>
            </a:pPr>
            <a:r>
              <a:t/>
            </a:r>
            <a:endParaRPr sz="9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sv" sz="900">
                <a:solidFill>
                  <a:schemeClr val="dk1"/>
                </a:solidFill>
                <a:highlight>
                  <a:schemeClr val="lt1"/>
                </a:highlight>
              </a:rPr>
              <a:t>En del av koldioxiden tas efterhand upp av hav och växter.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sv" sz="900"/>
              <a:t>Vilket leder till ökad mängd i alla delar av kolcykeln. O</a:t>
            </a:r>
            <a:r>
              <a:rPr lang="sv" sz="900"/>
              <a:t>m 50 år kommer hälften av den koldioxid som släpps ut idag att vara kvar i atmosfären. Om 1 000 år kommer en fjärdedel fortfarande att vara kvar och påverka klimatet genom att förstärka växthuseffekten. Därför räcker det inte att utsläppen minskar – de måste ner till netto noll om uppvärmningen ska begränsas.</a:t>
            </a:r>
            <a:endParaRPr sz="9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caea461e39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caea461e39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sv" sz="900">
                <a:solidFill>
                  <a:schemeClr val="dk1"/>
                </a:solidFill>
                <a:highlight>
                  <a:schemeClr val="lt1"/>
                </a:highlight>
              </a:rPr>
              <a:t>Vanliga missuppfattningar är att den koldioxid som släpps ut försvinner ut i rymden, sönderfaller eller bryts ner, men det stämmer inte. Det som händer är att en del av koldioxiden efterhand tas upp av hav och växter.</a:t>
            </a:r>
            <a:endParaRPr sz="900">
              <a:solidFill>
                <a:schemeClr val="dk1"/>
              </a:solidFill>
              <a:highlight>
                <a:schemeClr val="lt1"/>
              </a:highlight>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de1f2b02c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de1f2b02c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1600"/>
              </a:spcAft>
              <a:buNone/>
            </a:pPr>
            <a:r>
              <a:t/>
            </a: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de1f2b02c7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de1f2b02c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900"/>
              <a:t>Begreppet “hållbar livsstil” syftar ofta på både social och miljömässig hållbarhet.</a:t>
            </a:r>
            <a:endParaRPr sz="9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cab9372da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cab9372da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de1f2b02c7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de1f2b02c7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900"/>
              <a:t>Begreppet “hållbar konsumtion” sammanfaller till stor del med “hållbar livsstil” men innefattar inte de rent sociala bitarna utan fokuserar på hur vi äter, hur vi bor, hur vi shoppar och hur vi reser. Det primära perspektivet är att hitta sätt att göra dessa saker med mindre avtryck på planeten, men ofta medföljer sidovinster som hälsa och sociala kontaktytor.</a:t>
            </a:r>
            <a:endParaRPr sz="9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dcf32512ac_1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dcf32512ac_1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dcf32512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dcf32512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t/>
            </a:r>
            <a:endParaRPr sz="9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f9e3eeaab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f9e3eeaab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1814cc6c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1814cc6c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e1e60dd8a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e1e60dd8a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sz="1000"/>
              <a:t>Tips:</a:t>
            </a:r>
            <a:r>
              <a:rPr lang="sv" sz="1000"/>
              <a:t> Skapa en </a:t>
            </a:r>
            <a:r>
              <a:rPr lang="sv" sz="1000" u="sng">
                <a:solidFill>
                  <a:schemeClr val="hlink"/>
                </a:solidFill>
                <a:hlinkClick r:id="rId2"/>
              </a:rPr>
              <a:t>mentimeter</a:t>
            </a:r>
            <a:r>
              <a:rPr lang="sv" sz="1000"/>
              <a:t> med denna fråga. Om du har en mogen grupp så kan du ställa en öppnare fråga: Vilka tankar och känslor har du kring klimatförändringarna och samla in svaren som en wordcloud.</a:t>
            </a:r>
            <a:br>
              <a:rPr lang="sv" sz="1000"/>
            </a:br>
            <a:endParaRPr sz="1000"/>
          </a:p>
          <a:p>
            <a:pPr indent="0" lvl="0" marL="0" rtl="0" algn="l">
              <a:spcBef>
                <a:spcPts val="0"/>
              </a:spcBef>
              <a:spcAft>
                <a:spcPts val="0"/>
              </a:spcAft>
              <a:buNone/>
            </a:pPr>
            <a:r>
              <a:rPr i="1" lang="sv" sz="1000">
                <a:solidFill>
                  <a:schemeClr val="dk1"/>
                </a:solidFill>
              </a:rPr>
              <a:t>Klimatångest</a:t>
            </a:r>
            <a:r>
              <a:rPr lang="sv" sz="1000">
                <a:solidFill>
                  <a:schemeClr val="dk1"/>
                </a:solidFill>
              </a:rPr>
              <a:t> eller</a:t>
            </a:r>
            <a:r>
              <a:rPr i="1" lang="sv" sz="1000">
                <a:solidFill>
                  <a:schemeClr val="dk1"/>
                </a:solidFill>
              </a:rPr>
              <a:t> klimatoro</a:t>
            </a:r>
            <a:r>
              <a:rPr lang="sv" sz="1000">
                <a:solidFill>
                  <a:schemeClr val="dk1"/>
                </a:solidFill>
              </a:rPr>
              <a:t> är numera vedertagna begrepp som kan definieras som starka negativa känslor kopplade till klimatförändringarna. Stark oro för sin egen eller andras säkerhet är tätt förknippat med klimatångest, men används även för att beskriva panikattacker, depression, nedsatt aptit och starka skuldkänslor för en egen livsstil som kan påverka klimatet negativt (Doherty &amp; Clayton, 2011). </a:t>
            </a:r>
            <a:r>
              <a:rPr lang="sv" sz="1000">
                <a:solidFill>
                  <a:schemeClr val="dk1"/>
                </a:solidFill>
                <a:highlight>
                  <a:srgbClr val="FFFFFF"/>
                </a:highlight>
              </a:rPr>
              <a:t>Skam och skuld är andra känslor som kan uppstå när klimatfrågan diskuteras. Man kan även möta känslor av likgiltighet i form av uttalanden som </a:t>
            </a:r>
            <a:r>
              <a:rPr i="1" lang="sv" sz="1000">
                <a:solidFill>
                  <a:schemeClr val="dk1"/>
                </a:solidFill>
              </a:rPr>
              <a:t>“Det spelar ingen roll vad jag, du eller ens hela Sverige gör”.</a:t>
            </a:r>
            <a:endParaRPr sz="1000">
              <a:solidFill>
                <a:schemeClr val="dk1"/>
              </a:solidFill>
              <a:highlight>
                <a:srgbClr val="FFFFFF"/>
              </a:highlight>
            </a:endParaRPr>
          </a:p>
          <a:p>
            <a:pPr indent="0" lvl="0" marL="0" rtl="0" algn="l">
              <a:spcBef>
                <a:spcPts val="0"/>
              </a:spcBef>
              <a:spcAft>
                <a:spcPts val="0"/>
              </a:spcAft>
              <a:buNone/>
            </a:pPr>
            <a:r>
              <a:rPr lang="sv" sz="1000"/>
              <a:t>Det är lätt att tänka att det är bättre att undvika att tala om riktigt känsliga frågor, men för barn kan det leda till uppfattningen att vuxna inte klarar av att tala om det, vilket ofta är värre än vad samtalet hade varit. Dessutom är alternativet att de blir lämnade ensamma med sina funderingar vilket också är problematiskt. </a:t>
            </a:r>
            <a:br>
              <a:rPr lang="sv" sz="1000"/>
            </a:br>
            <a:br>
              <a:rPr lang="sv" sz="1000"/>
            </a:br>
            <a:r>
              <a:rPr lang="sv" sz="1000">
                <a:solidFill>
                  <a:schemeClr val="dk1"/>
                </a:solidFill>
              </a:rPr>
              <a:t>I denna övning kan starka känslor såsom ångest, oro eller rädsla dyka upp, och då är det viktigt att lyssna på eleverna och ta deras funderingar på allvar. Tänk på att elever uttrycker oro och ångest på olika sätt. Bemöt starka känslor med ett neutralt och avslappnat ansiktsuttryck som visar att du lyssnar och förstår. Det kan även vara bra att spegla känslan genom att försöka förmedla att </a:t>
            </a:r>
            <a:r>
              <a:rPr i="1" lang="sv" sz="1000">
                <a:solidFill>
                  <a:schemeClr val="dk1"/>
                </a:solidFill>
              </a:rPr>
              <a:t>“jag ser att du verkar väldigt orolig för det här”</a:t>
            </a:r>
            <a:r>
              <a:rPr lang="sv" sz="1000">
                <a:solidFill>
                  <a:schemeClr val="dk1"/>
                </a:solidFill>
              </a:rPr>
              <a:t>, vilket är ett sätt att visa medkänsla och förståelse. Det viktigaste är att eleverna känner att de får uttrycka sina känslor och tankar, blir lyssnade på och att du bryr dig om dem.</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de1f2b02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de1f2b02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1600"/>
              </a:spcAft>
              <a:buNone/>
            </a:pPr>
            <a:r>
              <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de1f2b02c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de1f2b02c7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600"/>
              </a:spcBef>
              <a:spcAft>
                <a:spcPts val="0"/>
              </a:spcAft>
              <a:buSzPts val="1100"/>
              <a:buNone/>
            </a:pPr>
            <a:r>
              <a:rPr b="1" lang="sv" sz="900">
                <a:solidFill>
                  <a:schemeClr val="dk1"/>
                </a:solidFill>
              </a:rPr>
              <a:t>Orsaker: </a:t>
            </a:r>
            <a:r>
              <a:rPr lang="sv" sz="900">
                <a:solidFill>
                  <a:schemeClr val="dk1"/>
                </a:solidFill>
              </a:rPr>
              <a:t>Dagens utsläpp av koldioxid kommer framförallt från förbränning av fossila bränslen såsom kol, olja och gas. Sedan början av den industriella revolutionen har koncentration av växthusgaser i atmosfären ökat kraftigt, från ca 280 till enligt NASA (2020) i skrivande stund 413 ppm (parts per million), och ökningen fortsätter idag i hög takt. </a:t>
            </a:r>
            <a:endParaRPr sz="900">
              <a:solidFill>
                <a:schemeClr val="dk1"/>
              </a:solidFill>
            </a:endParaRPr>
          </a:p>
          <a:p>
            <a:pPr indent="0" lvl="0" marL="0" rtl="0" algn="l">
              <a:lnSpc>
                <a:spcPct val="150000"/>
              </a:lnSpc>
              <a:spcBef>
                <a:spcPts val="600"/>
              </a:spcBef>
              <a:spcAft>
                <a:spcPts val="0"/>
              </a:spcAft>
              <a:buSzPts val="1100"/>
              <a:buNone/>
            </a:pPr>
            <a:r>
              <a:rPr b="1" lang="sv" sz="900">
                <a:solidFill>
                  <a:schemeClr val="dk1"/>
                </a:solidFill>
              </a:rPr>
              <a:t>Klimatförändringar:</a:t>
            </a:r>
            <a:r>
              <a:rPr lang="sv" sz="900">
                <a:solidFill>
                  <a:schemeClr val="dk1"/>
                </a:solidFill>
              </a:rPr>
              <a:t> Högre halter av växthusgaser i atmosfären bidrar till en förstärkt växthuseffekt genom att bromsa utgående värmestrålning. Det har lett till att medeltemperaturen på jorden de senaste hundra åren har ökat med 0,8-1,0 </a:t>
            </a:r>
            <a:r>
              <a:rPr lang="sv" sz="900">
                <a:solidFill>
                  <a:schemeClr val="dk1"/>
                </a:solidFill>
                <a:highlight>
                  <a:srgbClr val="FFFFFF"/>
                </a:highlight>
              </a:rPr>
              <a:t>°</a:t>
            </a:r>
            <a:r>
              <a:rPr lang="sv" sz="900">
                <a:solidFill>
                  <a:schemeClr val="dk1"/>
                </a:solidFill>
              </a:rPr>
              <a:t>C (</a:t>
            </a:r>
            <a:r>
              <a:rPr lang="sv" sz="900">
                <a:solidFill>
                  <a:schemeClr val="dk1"/>
                </a:solidFill>
                <a:highlight>
                  <a:srgbClr val="FFFFFF"/>
                </a:highlight>
              </a:rPr>
              <a:t>IPCC, 2019)</a:t>
            </a:r>
            <a:r>
              <a:rPr lang="sv" sz="900">
                <a:solidFill>
                  <a:schemeClr val="dk1"/>
                </a:solidFill>
              </a:rPr>
              <a:t>. I Sverige är motsvarande siffra nästan 2 </a:t>
            </a:r>
            <a:r>
              <a:rPr lang="sv" sz="900">
                <a:solidFill>
                  <a:schemeClr val="dk1"/>
                </a:solidFill>
                <a:highlight>
                  <a:srgbClr val="FFFFFF"/>
                </a:highlight>
              </a:rPr>
              <a:t>°C </a:t>
            </a:r>
            <a:r>
              <a:rPr lang="sv" sz="900">
                <a:solidFill>
                  <a:schemeClr val="dk1"/>
                </a:solidFill>
              </a:rPr>
              <a:t>(SMHI, 2020). </a:t>
            </a:r>
            <a:endParaRPr sz="900">
              <a:solidFill>
                <a:schemeClr val="dk1"/>
              </a:solidFill>
            </a:endParaRPr>
          </a:p>
          <a:p>
            <a:pPr indent="0" lvl="0" marL="0" rtl="0" algn="l">
              <a:lnSpc>
                <a:spcPct val="150000"/>
              </a:lnSpc>
              <a:spcBef>
                <a:spcPts val="600"/>
              </a:spcBef>
              <a:spcAft>
                <a:spcPts val="0"/>
              </a:spcAft>
              <a:buSzPts val="1100"/>
              <a:buNone/>
            </a:pPr>
            <a:r>
              <a:rPr b="1" lang="sv" sz="900">
                <a:solidFill>
                  <a:schemeClr val="dk1"/>
                </a:solidFill>
              </a:rPr>
              <a:t>Konsekvenser: </a:t>
            </a:r>
            <a:r>
              <a:rPr lang="sv" sz="900">
                <a:solidFill>
                  <a:schemeClr val="dk1"/>
                </a:solidFill>
              </a:rPr>
              <a:t>Varmare klimat förväntas bland annat att leda till en lång rad olika (framförallt negativa) konsekvenser. Havsnivåhöjningar sker redan och kommer att fortsätta ske under lång tid framöver, och vi kommer med största sannolikhet att få uppleva allt mer extremt väder, t ex fler dagar med värmebölja. Ett varmare klimat innebär även ett stort hot mot den biologiska mångfalden och livsmedelssäkerheten, samt större risk för irreversibla effekter. Hur stora skadorna blir beror inte minst på den beredskap och kapacitet som finns att hantera det som sker. Det är dock troligt att klimatförändringarna kommer att slå hårdast mot de delar i världen vars befolkning är bland de fattigaste och mest sårbara. </a:t>
            </a:r>
            <a:endParaRPr sz="900">
              <a:solidFill>
                <a:schemeClr val="dk1"/>
              </a:solidFill>
            </a:endParaRPr>
          </a:p>
          <a:p>
            <a:pPr indent="0" lvl="0" marL="0" rtl="0" algn="l">
              <a:lnSpc>
                <a:spcPct val="150000"/>
              </a:lnSpc>
              <a:spcBef>
                <a:spcPts val="600"/>
              </a:spcBef>
              <a:spcAft>
                <a:spcPts val="0"/>
              </a:spcAft>
              <a:buSzPts val="1100"/>
              <a:buNone/>
            </a:pPr>
            <a:r>
              <a:rPr b="1" lang="sv" sz="900">
                <a:solidFill>
                  <a:schemeClr val="dk1"/>
                </a:solidFill>
              </a:rPr>
              <a:t>Åtgärder: </a:t>
            </a:r>
            <a:r>
              <a:rPr lang="sv" sz="900">
                <a:solidFill>
                  <a:schemeClr val="dk1"/>
                </a:solidFill>
              </a:rPr>
              <a:t>Genom Parisavtalet finns ett globalt politiskt mål att begränsa uppvärmningen till max 2 °C, och helst under 1,5 °C. Eftersom olika växthusgaser påverkar klimatet under olika lång tid innebär det att det finns en viss begränsad mängd växthusgaser som kan släppas ut framöver, en så kallad utsläppsbudget. Vad kan vi då göra för att hålla oss inom den utsläppsbudget som finns? På övergripande nivå kan vi skilja mellan politiska, tekniska och livsstilsrelaterade åtgärder. Livsstilsförändringar handlar t ex om att äta mer vegetariskt, och att konsumera och flyga mindre. På politisk nivå handlar det om att få till stånd nationella och internationella överenskommelser för att begränsa utsläppen, men också om att använda styrmedel såsom skatter, subventioner och förbud för att skynda på omställningen till ett mer hållbart samhälle. Till exempel kan nämnas att den tyska staten initialt gav kraftiga subventioner till tyska producenter av solel (så kallade inmatningstariffer), vilket bidrog till sänkta kostnader för solceller och till en gynnsam teknikutveckling som ytterligare sänkte kostnaderna. Genom den teknikutvecklingen är förnyelsebar elproduktion nu lönsam i stora delar av världen (Kåberger, 2018).</a:t>
            </a:r>
            <a:endParaRPr sz="900">
              <a:solidFill>
                <a:srgbClr val="CC0000"/>
              </a:solidFill>
            </a:endParaRPr>
          </a:p>
          <a:p>
            <a:pPr indent="0" lvl="0" marL="0" rtl="0" algn="l">
              <a:lnSpc>
                <a:spcPct val="150000"/>
              </a:lnSpc>
              <a:spcBef>
                <a:spcPts val="1200"/>
              </a:spcBef>
              <a:spcAft>
                <a:spcPts val="0"/>
              </a:spcAft>
              <a:buSzPts val="1100"/>
              <a:buNone/>
            </a:pPr>
            <a:r>
              <a:rPr lang="sv" sz="900">
                <a:solidFill>
                  <a:schemeClr val="dk1"/>
                </a:solidFill>
              </a:rPr>
              <a:t>På det tekniska planet handlar det om att utveckla och övergå till tekniker med lägre klimatpåverkan. Klimatvänliga tekniker finns redan i princip alla sektorer såsom energi, transport, industri, jordbruk, skogsbruk, etc, men omställningen går inte så fort som önskat. Regeringens initiativ </a:t>
            </a:r>
            <a:r>
              <a:rPr lang="sv" sz="900">
                <a:solidFill>
                  <a:schemeClr val="dk1"/>
                </a:solidFill>
                <a:highlight>
                  <a:srgbClr val="FFFFFF"/>
                </a:highlight>
              </a:rPr>
              <a:t>Fossilfritt Sverige arbetar för att Sverige ska bli fritt från fossila bränslen,</a:t>
            </a:r>
            <a:r>
              <a:rPr lang="sv" sz="900">
                <a:solidFill>
                  <a:schemeClr val="dk1"/>
                </a:solidFill>
              </a:rPr>
              <a:t> och </a:t>
            </a:r>
            <a:r>
              <a:rPr lang="sv" sz="900">
                <a:solidFill>
                  <a:schemeClr val="dk1"/>
                </a:solidFill>
                <a:highlight>
                  <a:srgbClr val="FFFFFF"/>
                </a:highlight>
              </a:rPr>
              <a:t>har </a:t>
            </a:r>
            <a:r>
              <a:rPr lang="sv" sz="900">
                <a:solidFill>
                  <a:schemeClr val="dk1"/>
                </a:solidFill>
              </a:rPr>
              <a:t>tagit fram färdplan</a:t>
            </a:r>
            <a:r>
              <a:rPr lang="sv" sz="900">
                <a:solidFill>
                  <a:schemeClr val="dk1"/>
                </a:solidFill>
                <a:highlight>
                  <a:srgbClr val="FFFFFF"/>
                </a:highlight>
              </a:rPr>
              <a:t>er </a:t>
            </a:r>
            <a:r>
              <a:rPr lang="sv" sz="900">
                <a:solidFill>
                  <a:schemeClr val="dk1"/>
                </a:solidFill>
              </a:rPr>
              <a:t>för hur svenska verksamheter kan minska sina utsläpp och samtidigt bibehålla sin konkurrenskraft (Fossilfritt Sverige, 2020). </a:t>
            </a:r>
            <a:endParaRPr sz="900">
              <a:solidFill>
                <a:schemeClr val="dk1"/>
              </a:solidFill>
            </a:endParaRPr>
          </a:p>
        </p:txBody>
      </p:sp>
      <p:sp>
        <p:nvSpPr>
          <p:cNvPr id="92" name="Google Shape;92;gde1f2b02c7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3b9e62465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e3b9e62465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200"/>
              </a:spcBef>
              <a:spcAft>
                <a:spcPts val="0"/>
              </a:spcAft>
              <a:buClr>
                <a:schemeClr val="dk1"/>
              </a:buClr>
              <a:buSzPts val="1100"/>
              <a:buFont typeface="Arial"/>
              <a:buNone/>
            </a:pPr>
            <a:br>
              <a:rPr lang="sv" sz="1200">
                <a:solidFill>
                  <a:schemeClr val="dk1"/>
                </a:solidFill>
                <a:latin typeface="Times New Roman"/>
                <a:ea typeface="Times New Roman"/>
                <a:cs typeface="Times New Roman"/>
                <a:sym typeface="Times New Roman"/>
              </a:rPr>
            </a:br>
            <a:endParaRPr sz="1200">
              <a:solidFill>
                <a:schemeClr val="dk1"/>
              </a:solidFill>
              <a:latin typeface="Times New Roman"/>
              <a:ea typeface="Times New Roman"/>
              <a:cs typeface="Times New Roman"/>
              <a:sym typeface="Times New Roman"/>
            </a:endParaRPr>
          </a:p>
        </p:txBody>
      </p:sp>
      <p:sp>
        <p:nvSpPr>
          <p:cNvPr id="136" name="Google Shape;136;ge3b9e62465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d1589ab404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d1589ab404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dcf32512a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dcf32512a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2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www.kortspeletklimatkoll.se/skola" TargetMode="External"/><Relationship Id="rId4" Type="http://schemas.openxmlformats.org/officeDocument/2006/relationships/hyperlink" Target="mailto:skola@kortspeletklimatkoll.s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www.kortspeletklimatkoll.se/instruktionsvideo" TargetMode="External"/><Relationship Id="rId4" Type="http://schemas.openxmlformats.org/officeDocument/2006/relationships/hyperlink" Target="https://www.kortspeletklimatkoll.se/instruktionsvideo" TargetMode="External"/><Relationship Id="rId5" Type="http://schemas.openxmlformats.org/officeDocument/2006/relationships/hyperlink" Target="https://www.kortspeletklimatkoll.se/instruktionsvideo" TargetMode="External"/><Relationship Id="rId6" Type="http://schemas.openxmlformats.org/officeDocument/2006/relationships/hyperlink" Target="https://www.kortspeletklimatkoll.se/instruktionsvide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doi.org/10.1037/a0023141" TargetMode="External"/><Relationship Id="rId4" Type="http://schemas.openxmlformats.org/officeDocument/2006/relationships/hyperlink" Target="https://doi.org/10.1037/a0023141" TargetMode="External"/><Relationship Id="rId5" Type="http://schemas.openxmlformats.org/officeDocument/2006/relationships/hyperlink" Target="https://www.ipcc.ch/sr15/" TargetMode="External"/><Relationship Id="rId6" Type="http://schemas.openxmlformats.org/officeDocument/2006/relationships/hyperlink" Target="https://climate.nasa.gov/vital-signs/carbon-dioxide/" TargetMode="External"/><Relationship Id="rId7" Type="http://schemas.openxmlformats.org/officeDocument/2006/relationships/hyperlink" Target="https://www.smhi.se/klimat/klimatet-da-och-nu/klimatindikatorer/klimatindikator-temperatur-1.24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7.png"/><Relationship Id="rId12"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 name="Shape 59"/>
        <p:cNvGrpSpPr/>
        <p:nvPr/>
      </p:nvGrpSpPr>
      <p:grpSpPr>
        <a:xfrm>
          <a:off x="0" y="0"/>
          <a:ext cx="0" cy="0"/>
          <a:chOff x="0" y="0"/>
          <a:chExt cx="0" cy="0"/>
        </a:xfrm>
      </p:grpSpPr>
      <p:sp>
        <p:nvSpPr>
          <p:cNvPr id="60" name="Google Shape;60;p14"/>
          <p:cNvSpPr txBox="1"/>
          <p:nvPr>
            <p:ph type="title"/>
          </p:nvPr>
        </p:nvSpPr>
        <p:spPr>
          <a:xfrm>
            <a:off x="1058075" y="415900"/>
            <a:ext cx="7047300" cy="5727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100000"/>
              <a:buFont typeface="Calibri"/>
              <a:buNone/>
            </a:pPr>
            <a:r>
              <a:rPr lang="sv" sz="4400">
                <a:latin typeface="Helvetica Neue Light"/>
                <a:ea typeface="Helvetica Neue Light"/>
                <a:cs typeface="Helvetica Neue Light"/>
                <a:sym typeface="Helvetica Neue Light"/>
              </a:rPr>
              <a:t>Lärarinstruktioner</a:t>
            </a:r>
            <a:r>
              <a:rPr lang="sv" sz="4400">
                <a:latin typeface="Helvetica Neue Light"/>
                <a:ea typeface="Helvetica Neue Light"/>
                <a:cs typeface="Helvetica Neue Light"/>
                <a:sym typeface="Helvetica Neue Light"/>
              </a:rPr>
              <a:t> </a:t>
            </a:r>
            <a:endParaRPr>
              <a:latin typeface="Helvetica Neue Light"/>
              <a:ea typeface="Helvetica Neue Light"/>
              <a:cs typeface="Helvetica Neue Light"/>
              <a:sym typeface="Helvetica Neue Light"/>
            </a:endParaRPr>
          </a:p>
        </p:txBody>
      </p:sp>
      <p:sp>
        <p:nvSpPr>
          <p:cNvPr id="61" name="Google Shape;61;p14"/>
          <p:cNvSpPr txBox="1"/>
          <p:nvPr>
            <p:ph idx="1" type="body"/>
          </p:nvPr>
        </p:nvSpPr>
        <p:spPr>
          <a:xfrm>
            <a:off x="1058075" y="1152475"/>
            <a:ext cx="7047300" cy="3416400"/>
          </a:xfrm>
          <a:prstGeom prst="rect">
            <a:avLst/>
          </a:prstGeom>
        </p:spPr>
        <p:txBody>
          <a:bodyPr anchorCtr="0" anchor="t" bIns="91425" lIns="91425" spcFirstLastPara="1" rIns="91425" wrap="square" tIns="91425">
            <a:normAutofit/>
          </a:bodyPr>
          <a:lstStyle/>
          <a:p>
            <a:pPr indent="-165100" lvl="0" marL="228600" rtl="0" algn="l">
              <a:lnSpc>
                <a:spcPct val="100000"/>
              </a:lnSpc>
              <a:spcBef>
                <a:spcPts val="0"/>
              </a:spcBef>
              <a:spcAft>
                <a:spcPts val="0"/>
              </a:spcAft>
              <a:buClr>
                <a:schemeClr val="dk1"/>
              </a:buClr>
              <a:buSzPts val="1600"/>
              <a:buFont typeface="Helvetica Neue Light"/>
              <a:buChar char="•"/>
            </a:pPr>
            <a:r>
              <a:rPr lang="sv" sz="1600">
                <a:solidFill>
                  <a:schemeClr val="dk1"/>
                </a:solidFill>
                <a:latin typeface="Helvetica Neue Light"/>
                <a:ea typeface="Helvetica Neue Light"/>
                <a:cs typeface="Helvetica Neue Light"/>
                <a:sym typeface="Helvetica Neue Light"/>
              </a:rPr>
              <a:t>Det är fritt fram att använda och ändra hela eller delar av presentationen. </a:t>
            </a:r>
            <a:endParaRPr sz="1600">
              <a:solidFill>
                <a:schemeClr val="dk1"/>
              </a:solidFill>
              <a:latin typeface="Helvetica Neue Light"/>
              <a:ea typeface="Helvetica Neue Light"/>
              <a:cs typeface="Helvetica Neue Light"/>
              <a:sym typeface="Helvetica Neue Light"/>
            </a:endParaRPr>
          </a:p>
          <a:p>
            <a:pPr indent="-215900" lvl="0" marL="228600" rtl="0" algn="l">
              <a:lnSpc>
                <a:spcPct val="100000"/>
              </a:lnSpc>
              <a:spcBef>
                <a:spcPts val="1000"/>
              </a:spcBef>
              <a:spcAft>
                <a:spcPts val="0"/>
              </a:spcAft>
              <a:buClr>
                <a:schemeClr val="dk1"/>
              </a:buClr>
              <a:buSzPts val="1600"/>
              <a:buFont typeface="Helvetica Neue Light"/>
              <a:buChar char="•"/>
            </a:pPr>
            <a:r>
              <a:rPr lang="sv" sz="1600">
                <a:solidFill>
                  <a:schemeClr val="dk1"/>
                </a:solidFill>
                <a:latin typeface="Helvetica Neue Light"/>
                <a:ea typeface="Helvetica Neue Light"/>
                <a:cs typeface="Helvetica Neue Light"/>
                <a:sym typeface="Helvetica Neue Light"/>
              </a:rPr>
              <a:t>Du kan hitta förklaringar om vad bilderna i powerpointen representerar i anteckningarna under slidesen.</a:t>
            </a:r>
            <a:endParaRPr sz="1600">
              <a:solidFill>
                <a:schemeClr val="dk1"/>
              </a:solidFill>
              <a:highlight>
                <a:schemeClr val="accent6"/>
              </a:highlight>
              <a:latin typeface="Helvetica Neue Light"/>
              <a:ea typeface="Helvetica Neue Light"/>
              <a:cs typeface="Helvetica Neue Light"/>
              <a:sym typeface="Helvetica Neue Light"/>
            </a:endParaRPr>
          </a:p>
          <a:p>
            <a:pPr indent="-215900" lvl="0" marL="228600" rtl="0" algn="l">
              <a:lnSpc>
                <a:spcPct val="100000"/>
              </a:lnSpc>
              <a:spcBef>
                <a:spcPts val="1000"/>
              </a:spcBef>
              <a:spcAft>
                <a:spcPts val="0"/>
              </a:spcAft>
              <a:buClr>
                <a:schemeClr val="dk1"/>
              </a:buClr>
              <a:buSzPts val="1600"/>
              <a:buFont typeface="Helvetica Neue Light"/>
              <a:buChar char="•"/>
            </a:pPr>
            <a:r>
              <a:rPr lang="sv" sz="1600">
                <a:solidFill>
                  <a:schemeClr val="dk1"/>
                </a:solidFill>
                <a:latin typeface="Helvetica Neue Light"/>
                <a:ea typeface="Helvetica Neue Light"/>
                <a:cs typeface="Helvetica Neue Light"/>
                <a:sym typeface="Helvetica Neue Light"/>
              </a:rPr>
              <a:t>Notera att det finns animationer på vissa bilder.</a:t>
            </a:r>
            <a:endParaRPr sz="1600">
              <a:solidFill>
                <a:schemeClr val="dk1"/>
              </a:solidFill>
              <a:latin typeface="Helvetica Neue Light"/>
              <a:ea typeface="Helvetica Neue Light"/>
              <a:cs typeface="Helvetica Neue Light"/>
              <a:sym typeface="Helvetica Neue Light"/>
            </a:endParaRPr>
          </a:p>
          <a:p>
            <a:pPr indent="-165100" lvl="0" marL="228600" rtl="0" algn="l">
              <a:lnSpc>
                <a:spcPct val="100000"/>
              </a:lnSpc>
              <a:spcBef>
                <a:spcPts val="1000"/>
              </a:spcBef>
              <a:spcAft>
                <a:spcPts val="0"/>
              </a:spcAft>
              <a:buClr>
                <a:schemeClr val="dk1"/>
              </a:buClr>
              <a:buSzPts val="1600"/>
              <a:buFont typeface="Helvetica Neue Light"/>
              <a:buChar char="•"/>
            </a:pPr>
            <a:r>
              <a:rPr lang="sv" sz="1600">
                <a:solidFill>
                  <a:schemeClr val="dk1"/>
                </a:solidFill>
                <a:latin typeface="Helvetica Neue Light"/>
                <a:ea typeface="Helvetica Neue Light"/>
                <a:cs typeface="Helvetica Neue Light"/>
                <a:sym typeface="Helvetica Neue Light"/>
              </a:rPr>
              <a:t>Glöm inte att testa video-länken på</a:t>
            </a:r>
            <a:r>
              <a:rPr lang="sv" sz="1600">
                <a:solidFill>
                  <a:schemeClr val="dk1"/>
                </a:solidFill>
                <a:highlight>
                  <a:schemeClr val="accent6"/>
                </a:highlight>
                <a:latin typeface="Helvetica Neue Light"/>
                <a:ea typeface="Helvetica Neue Light"/>
                <a:cs typeface="Helvetica Neue Light"/>
                <a:sym typeface="Helvetica Neue Light"/>
              </a:rPr>
              <a:t> </a:t>
            </a:r>
            <a:r>
              <a:rPr lang="sv" sz="1600">
                <a:solidFill>
                  <a:schemeClr val="dk1"/>
                </a:solidFill>
                <a:highlight>
                  <a:schemeClr val="accent6"/>
                </a:highlight>
                <a:latin typeface="Helvetica Neue Light"/>
                <a:ea typeface="Helvetica Neue Light"/>
                <a:cs typeface="Helvetica Neue Light"/>
                <a:sym typeface="Helvetica Neue Light"/>
              </a:rPr>
              <a:t>slide 11</a:t>
            </a:r>
            <a:r>
              <a:rPr lang="sv" sz="1600">
                <a:solidFill>
                  <a:schemeClr val="dk1"/>
                </a:solidFill>
                <a:latin typeface="Helvetica Neue Light"/>
                <a:ea typeface="Helvetica Neue Light"/>
                <a:cs typeface="Helvetica Neue Light"/>
                <a:sym typeface="Helvetica Neue Light"/>
              </a:rPr>
              <a:t> </a:t>
            </a:r>
            <a:r>
              <a:rPr lang="sv" sz="1600">
                <a:solidFill>
                  <a:schemeClr val="dk1"/>
                </a:solidFill>
                <a:latin typeface="Helvetica Neue Light"/>
                <a:ea typeface="Helvetica Neue Light"/>
                <a:cs typeface="Helvetica Neue Light"/>
                <a:sym typeface="Helvetica Neue Light"/>
              </a:rPr>
              <a:t>innan presentationen.</a:t>
            </a:r>
            <a:endParaRPr sz="1600">
              <a:solidFill>
                <a:schemeClr val="dk1"/>
              </a:solidFill>
              <a:latin typeface="Helvetica Neue Light"/>
              <a:ea typeface="Helvetica Neue Light"/>
              <a:cs typeface="Helvetica Neue Light"/>
              <a:sym typeface="Helvetica Neue Light"/>
            </a:endParaRPr>
          </a:p>
          <a:p>
            <a:pPr indent="-165100" lvl="0" marL="228600" rtl="0" algn="l">
              <a:lnSpc>
                <a:spcPct val="100000"/>
              </a:lnSpc>
              <a:spcBef>
                <a:spcPts val="1000"/>
              </a:spcBef>
              <a:spcAft>
                <a:spcPts val="0"/>
              </a:spcAft>
              <a:buClr>
                <a:schemeClr val="dk1"/>
              </a:buClr>
              <a:buSzPts val="1600"/>
              <a:buFont typeface="Helvetica Neue Light"/>
              <a:buChar char="•"/>
            </a:pPr>
            <a:r>
              <a:rPr lang="sv" sz="1600">
                <a:solidFill>
                  <a:schemeClr val="dk1"/>
                </a:solidFill>
                <a:latin typeface="Helvetica Neue Light"/>
                <a:ea typeface="Helvetica Neue Light"/>
                <a:cs typeface="Helvetica Neue Light"/>
                <a:sym typeface="Helvetica Neue Light"/>
              </a:rPr>
              <a:t>Mer lärarmaterial finns på </a:t>
            </a:r>
            <a:r>
              <a:rPr lang="sv" sz="1600" u="sng">
                <a:solidFill>
                  <a:srgbClr val="0000FF"/>
                </a:solidFill>
                <a:latin typeface="Helvetica Neue Light"/>
                <a:ea typeface="Helvetica Neue Light"/>
                <a:cs typeface="Helvetica Neue Light"/>
                <a:sym typeface="Helvetica Neue Light"/>
                <a:hlinkClick r:id="rId3">
                  <a:extLst>
                    <a:ext uri="{A12FA001-AC4F-418D-AE19-62706E023703}">
                      <ahyp:hlinkClr val="tx"/>
                    </a:ext>
                  </a:extLst>
                </a:hlinkClick>
              </a:rPr>
              <a:t>www.kortspeletklimatkoll.se/skola</a:t>
            </a:r>
            <a:r>
              <a:rPr lang="sv" sz="1600">
                <a:solidFill>
                  <a:schemeClr val="dk1"/>
                </a:solidFill>
                <a:latin typeface="Helvetica Neue Light"/>
                <a:ea typeface="Helvetica Neue Light"/>
                <a:cs typeface="Helvetica Neue Light"/>
                <a:sym typeface="Helvetica Neue Light"/>
              </a:rPr>
              <a:t>. </a:t>
            </a:r>
            <a:br>
              <a:rPr lang="sv" sz="1600">
                <a:solidFill>
                  <a:schemeClr val="dk1"/>
                </a:solidFill>
                <a:latin typeface="Helvetica Neue Light"/>
                <a:ea typeface="Helvetica Neue Light"/>
                <a:cs typeface="Helvetica Neue Light"/>
                <a:sym typeface="Helvetica Neue Light"/>
              </a:rPr>
            </a:br>
            <a:r>
              <a:rPr lang="sv" sz="1600">
                <a:solidFill>
                  <a:schemeClr val="dk1"/>
                </a:solidFill>
                <a:latin typeface="Helvetica Neue Light"/>
                <a:ea typeface="Helvetica Neue Light"/>
                <a:cs typeface="Helvetica Neue Light"/>
                <a:sym typeface="Helvetica Neue Light"/>
              </a:rPr>
              <a:t>Om du har frågor eller förslag som kan hjälpa oss att förbättra lärarmaterialet, hör gärna av dig till </a:t>
            </a:r>
            <a:r>
              <a:rPr lang="sv" sz="1600" u="sng">
                <a:solidFill>
                  <a:srgbClr val="0000FF"/>
                </a:solidFill>
                <a:latin typeface="Helvetica Neue Light"/>
                <a:ea typeface="Helvetica Neue Light"/>
                <a:cs typeface="Helvetica Neue Light"/>
                <a:sym typeface="Helvetica Neue Light"/>
                <a:hlinkClick r:id="rId4">
                  <a:extLst>
                    <a:ext uri="{A12FA001-AC4F-418D-AE19-62706E023703}">
                      <ahyp:hlinkClr val="tx"/>
                    </a:ext>
                  </a:extLst>
                </a:hlinkClick>
              </a:rPr>
              <a:t>skola@kortspeletklimatkoll.se</a:t>
            </a:r>
            <a:r>
              <a:rPr lang="sv" sz="1600">
                <a:solidFill>
                  <a:schemeClr val="dk1"/>
                </a:solidFill>
                <a:latin typeface="Helvetica Neue Light"/>
                <a:ea typeface="Helvetica Neue Light"/>
                <a:cs typeface="Helvetica Neue Light"/>
                <a:sym typeface="Helvetica Neue Light"/>
              </a:rPr>
              <a:t>. </a:t>
            </a:r>
            <a:endParaRPr sz="1600">
              <a:latin typeface="Helvetica Neue Light"/>
              <a:ea typeface="Helvetica Neue Light"/>
              <a:cs typeface="Helvetica Neue Light"/>
              <a:sym typeface="Helvetica Neu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3"/>
          <p:cNvSpPr txBox="1"/>
          <p:nvPr/>
        </p:nvSpPr>
        <p:spPr>
          <a:xfrm>
            <a:off x="6239950" y="984100"/>
            <a:ext cx="2635500" cy="1670100"/>
          </a:xfrm>
          <a:prstGeom prst="rect">
            <a:avLst/>
          </a:prstGeom>
          <a:solidFill>
            <a:srgbClr val="F3F3F3"/>
          </a:solid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lang="sv" sz="2200">
                <a:solidFill>
                  <a:schemeClr val="dk1"/>
                </a:solidFill>
                <a:latin typeface="Helvetica Neue Light"/>
                <a:ea typeface="Helvetica Neue Light"/>
                <a:cs typeface="Helvetica Neue Light"/>
                <a:sym typeface="Helvetica Neue Light"/>
              </a:rPr>
              <a:t>Kategorifärger</a:t>
            </a:r>
            <a:endParaRPr sz="2200">
              <a:solidFill>
                <a:schemeClr val="dk1"/>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t/>
            </a:r>
            <a:endParaRPr sz="800">
              <a:solidFill>
                <a:srgbClr val="5DAAB5"/>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rPr lang="sv" sz="1600">
                <a:solidFill>
                  <a:srgbClr val="5DAAB5"/>
                </a:solidFill>
                <a:latin typeface="Helvetica Neue Light"/>
                <a:ea typeface="Helvetica Neue Light"/>
                <a:cs typeface="Helvetica Neue Light"/>
                <a:sym typeface="Helvetica Neue Light"/>
              </a:rPr>
              <a:t>Turkos</a:t>
            </a:r>
            <a:r>
              <a:rPr i="0" lang="sv" sz="1600" u="none" cap="none" strike="noStrike">
                <a:solidFill>
                  <a:srgbClr val="5DAAB5"/>
                </a:solidFill>
                <a:latin typeface="Helvetica Neue Light"/>
                <a:ea typeface="Helvetica Neue Light"/>
                <a:cs typeface="Helvetica Neue Light"/>
                <a:sym typeface="Helvetica Neue Light"/>
              </a:rPr>
              <a:t> = Livsmedel</a:t>
            </a:r>
            <a:endParaRPr i="0" sz="1600" u="none" cap="none" strike="noStrike">
              <a:solidFill>
                <a:srgbClr val="000000"/>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rPr i="0" lang="sv" sz="1600" u="none" cap="none" strike="noStrike">
                <a:solidFill>
                  <a:srgbClr val="FED872"/>
                </a:solidFill>
                <a:latin typeface="Helvetica Neue Light"/>
                <a:ea typeface="Helvetica Neue Light"/>
                <a:cs typeface="Helvetica Neue Light"/>
                <a:sym typeface="Helvetica Neue Light"/>
              </a:rPr>
              <a:t>Gul = Resor</a:t>
            </a:r>
            <a:endParaRPr i="0" sz="1600" u="none" cap="none" strike="noStrike">
              <a:solidFill>
                <a:srgbClr val="000000"/>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rPr i="0" lang="sv" sz="1600" u="none" cap="none" strike="noStrike">
                <a:solidFill>
                  <a:srgbClr val="F2CDC8"/>
                </a:solidFill>
                <a:latin typeface="Helvetica Neue Light"/>
                <a:ea typeface="Helvetica Neue Light"/>
                <a:cs typeface="Helvetica Neue Light"/>
                <a:sym typeface="Helvetica Neue Light"/>
              </a:rPr>
              <a:t>Rosa = Boende </a:t>
            </a:r>
            <a:endParaRPr i="0" sz="1600" u="none" cap="none" strike="noStrike">
              <a:solidFill>
                <a:srgbClr val="F2CDC8"/>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rPr i="0" lang="sv" sz="1600" u="none" cap="none" strike="noStrike">
                <a:solidFill>
                  <a:srgbClr val="366063"/>
                </a:solidFill>
                <a:latin typeface="Helvetica Neue Light"/>
                <a:ea typeface="Helvetica Neue Light"/>
                <a:cs typeface="Helvetica Neue Light"/>
                <a:sym typeface="Helvetica Neue Light"/>
              </a:rPr>
              <a:t>Mörkgrön</a:t>
            </a:r>
            <a:r>
              <a:rPr i="0" lang="sv" sz="1600" u="none" cap="none" strike="noStrike">
                <a:solidFill>
                  <a:srgbClr val="366063"/>
                </a:solidFill>
                <a:latin typeface="Helvetica Neue Light"/>
                <a:ea typeface="Helvetica Neue Light"/>
                <a:cs typeface="Helvetica Neue Light"/>
                <a:sym typeface="Helvetica Neue Light"/>
              </a:rPr>
              <a:t> = Övrigt</a:t>
            </a:r>
            <a:endParaRPr i="0" sz="1600" u="none" cap="none" strike="noStrike">
              <a:solidFill>
                <a:srgbClr val="366063"/>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t/>
            </a:r>
            <a:endParaRPr sz="1000">
              <a:solidFill>
                <a:srgbClr val="366063"/>
              </a:solidFill>
              <a:latin typeface="Helvetica Neue Light"/>
              <a:ea typeface="Helvetica Neue Light"/>
              <a:cs typeface="Helvetica Neue Light"/>
              <a:sym typeface="Helvetica Neue Light"/>
            </a:endParaRPr>
          </a:p>
        </p:txBody>
      </p:sp>
      <p:pic>
        <p:nvPicPr>
          <p:cNvPr id="186" name="Google Shape;186;p23"/>
          <p:cNvPicPr preferRelativeResize="0"/>
          <p:nvPr/>
        </p:nvPicPr>
        <p:blipFill>
          <a:blip r:embed="rId3">
            <a:alphaModFix/>
          </a:blip>
          <a:stretch>
            <a:fillRect/>
          </a:stretch>
        </p:blipFill>
        <p:spPr>
          <a:xfrm>
            <a:off x="3254250" y="1015475"/>
            <a:ext cx="2635475" cy="3707999"/>
          </a:xfrm>
          <a:prstGeom prst="rect">
            <a:avLst/>
          </a:prstGeom>
          <a:noFill/>
          <a:ln>
            <a:noFill/>
          </a:ln>
        </p:spPr>
      </p:pic>
      <p:pic>
        <p:nvPicPr>
          <p:cNvPr id="187" name="Google Shape;187;p23"/>
          <p:cNvPicPr preferRelativeResize="0"/>
          <p:nvPr/>
        </p:nvPicPr>
        <p:blipFill>
          <a:blip r:embed="rId4">
            <a:alphaModFix/>
          </a:blip>
          <a:stretch>
            <a:fillRect/>
          </a:stretch>
        </p:blipFill>
        <p:spPr>
          <a:xfrm>
            <a:off x="268575" y="998850"/>
            <a:ext cx="2635475" cy="3741251"/>
          </a:xfrm>
          <a:prstGeom prst="rect">
            <a:avLst/>
          </a:prstGeom>
          <a:noFill/>
          <a:ln>
            <a:noFill/>
          </a:ln>
        </p:spPr>
      </p:pic>
      <p:sp>
        <p:nvSpPr>
          <p:cNvPr id="188" name="Google Shape;188;p23"/>
          <p:cNvSpPr txBox="1"/>
          <p:nvPr/>
        </p:nvSpPr>
        <p:spPr>
          <a:xfrm>
            <a:off x="6239950" y="2808400"/>
            <a:ext cx="2635500" cy="1931700"/>
          </a:xfrm>
          <a:prstGeom prst="rect">
            <a:avLst/>
          </a:prstGeom>
          <a:solidFill>
            <a:srgbClr val="F3F3F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sv" sz="1800">
                <a:solidFill>
                  <a:schemeClr val="dk1"/>
                </a:solidFill>
                <a:latin typeface="Helvetica Neue Light"/>
                <a:ea typeface="Helvetica Neue Light"/>
                <a:cs typeface="Helvetica Neue Light"/>
                <a:sym typeface="Helvetica Neue Light"/>
              </a:rPr>
              <a:t>CO</a:t>
            </a:r>
            <a:r>
              <a:rPr baseline="-25000" lang="sv" sz="1800">
                <a:solidFill>
                  <a:schemeClr val="dk1"/>
                </a:solidFill>
                <a:latin typeface="Helvetica Neue Light"/>
                <a:ea typeface="Helvetica Neue Light"/>
                <a:cs typeface="Helvetica Neue Light"/>
                <a:sym typeface="Helvetica Neue Light"/>
              </a:rPr>
              <a:t>2</a:t>
            </a:r>
            <a:r>
              <a:rPr lang="sv" sz="1800">
                <a:solidFill>
                  <a:schemeClr val="dk1"/>
                </a:solidFill>
                <a:latin typeface="Helvetica Neue Light"/>
                <a:ea typeface="Helvetica Neue Light"/>
                <a:cs typeface="Helvetica Neue Light"/>
                <a:sym typeface="Helvetica Neue Light"/>
              </a:rPr>
              <a:t>e</a:t>
            </a:r>
            <a:endParaRPr sz="18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2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rPr lang="sv" sz="1200">
                <a:solidFill>
                  <a:schemeClr val="dk1"/>
                </a:solidFill>
                <a:latin typeface="Helvetica Neue Light"/>
                <a:ea typeface="Helvetica Neue Light"/>
                <a:cs typeface="Helvetica Neue Light"/>
                <a:sym typeface="Helvetica Neue Light"/>
              </a:rPr>
              <a:t>koldioxidekvivalenter är ett mått på utsläpp av växthusgaser</a:t>
            </a:r>
            <a:r>
              <a:rPr lang="sv" sz="1200">
                <a:solidFill>
                  <a:schemeClr val="lt1"/>
                </a:solidFill>
                <a:latin typeface="Helvetica Neue Light"/>
                <a:ea typeface="Helvetica Neue Light"/>
                <a:cs typeface="Helvetica Neue Light"/>
                <a:sym typeface="Helvetica Neue Light"/>
              </a:rPr>
              <a:t> </a:t>
            </a:r>
            <a:r>
              <a:rPr lang="sv" sz="1200">
                <a:solidFill>
                  <a:schemeClr val="dk1"/>
                </a:solidFill>
                <a:latin typeface="Helvetica Neue Light"/>
                <a:ea typeface="Helvetica Neue Light"/>
                <a:cs typeface="Helvetica Neue Light"/>
                <a:sym typeface="Helvetica Neue Light"/>
              </a:rPr>
              <a:t>som bidrar till global uppvärmning (koldioxid, metan, dikväveoxid och fluorerade gaser)</a:t>
            </a:r>
            <a:endParaRPr sz="12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000">
              <a:solidFill>
                <a:schemeClr val="dk1"/>
              </a:solidFill>
              <a:latin typeface="Helvetica Neue Light"/>
              <a:ea typeface="Helvetica Neue Light"/>
              <a:cs typeface="Helvetica Neue Light"/>
              <a:sym typeface="Helvetica Neue Light"/>
            </a:endParaRPr>
          </a:p>
        </p:txBody>
      </p:sp>
      <p:cxnSp>
        <p:nvCxnSpPr>
          <p:cNvPr id="189" name="Google Shape;189;p23"/>
          <p:cNvCxnSpPr>
            <a:stCxn id="188" idx="1"/>
          </p:cNvCxnSpPr>
          <p:nvPr/>
        </p:nvCxnSpPr>
        <p:spPr>
          <a:xfrm rot="10800000">
            <a:off x="4906750" y="2908750"/>
            <a:ext cx="1333200" cy="865500"/>
          </a:xfrm>
          <a:prstGeom prst="straightConnector1">
            <a:avLst/>
          </a:prstGeom>
          <a:noFill/>
          <a:ln cap="flat" cmpd="sng" w="9525">
            <a:solidFill>
              <a:schemeClr val="dk1"/>
            </a:solidFill>
            <a:prstDash val="solid"/>
            <a:miter lim="800000"/>
            <a:headEnd len="sm" w="sm" type="none"/>
            <a:tailEnd len="med" w="med" type="triangle"/>
          </a:ln>
        </p:spPr>
      </p:cxnSp>
      <p:cxnSp>
        <p:nvCxnSpPr>
          <p:cNvPr id="190" name="Google Shape;190;p23"/>
          <p:cNvCxnSpPr>
            <a:stCxn id="185" idx="0"/>
          </p:cNvCxnSpPr>
          <p:nvPr/>
        </p:nvCxnSpPr>
        <p:spPr>
          <a:xfrm rot="5400000">
            <a:off x="4822450" y="-1356950"/>
            <a:ext cx="394200" cy="5076300"/>
          </a:xfrm>
          <a:prstGeom prst="curvedConnector4">
            <a:avLst>
              <a:gd fmla="val -114333" name="adj1"/>
              <a:gd fmla="val 89817" name="adj2"/>
            </a:avLst>
          </a:prstGeom>
          <a:noFill/>
          <a:ln cap="flat" cmpd="sng" w="9525">
            <a:solidFill>
              <a:schemeClr val="dk1"/>
            </a:solidFill>
            <a:prstDash val="solid"/>
            <a:round/>
            <a:headEnd len="med" w="med" type="none"/>
            <a:tailEnd len="med" w="med" type="triangle"/>
          </a:ln>
        </p:spPr>
      </p:cxnSp>
      <p:cxnSp>
        <p:nvCxnSpPr>
          <p:cNvPr id="191" name="Google Shape;191;p23"/>
          <p:cNvCxnSpPr>
            <a:stCxn id="185" idx="0"/>
          </p:cNvCxnSpPr>
          <p:nvPr/>
        </p:nvCxnSpPr>
        <p:spPr>
          <a:xfrm rot="5400000">
            <a:off x="6308350" y="49450"/>
            <a:ext cx="314700" cy="2184000"/>
          </a:xfrm>
          <a:prstGeom prst="curvedConnector4">
            <a:avLst>
              <a:gd fmla="val -75667" name="adj1"/>
              <a:gd fmla="val 85435" name="adj2"/>
            </a:avLst>
          </a:prstGeom>
          <a:noFill/>
          <a:ln cap="flat" cmpd="sng" w="9525">
            <a:solidFill>
              <a:schemeClr val="dk1"/>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4"/>
          <p:cNvSpPr txBox="1"/>
          <p:nvPr>
            <p:ph type="title"/>
          </p:nvPr>
        </p:nvSpPr>
        <p:spPr>
          <a:xfrm>
            <a:off x="532675" y="1669675"/>
            <a:ext cx="7886700" cy="9942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82500"/>
              <a:buFont typeface="Calibri"/>
              <a:buNone/>
            </a:pPr>
            <a:r>
              <a:rPr lang="sv" sz="4000">
                <a:solidFill>
                  <a:schemeClr val="hlink"/>
                </a:solidFill>
                <a:uFill>
                  <a:noFill/>
                </a:uFill>
                <a:latin typeface="Helvetica Neue Light"/>
                <a:ea typeface="Helvetica Neue Light"/>
                <a:cs typeface="Helvetica Neue Light"/>
                <a:sym typeface="Helvetica Neue Light"/>
                <a:hlinkClick r:id="rId3"/>
              </a:rPr>
              <a:t>Hur spelas Klimatkoll? </a:t>
            </a:r>
            <a:br>
              <a:rPr lang="sv" sz="3400" u="sng">
                <a:solidFill>
                  <a:schemeClr val="hlink"/>
                </a:solidFill>
                <a:latin typeface="Helvetica Neue Light"/>
                <a:ea typeface="Helvetica Neue Light"/>
                <a:cs typeface="Helvetica Neue Light"/>
                <a:sym typeface="Helvetica Neue Light"/>
                <a:hlinkClick r:id="rId4"/>
              </a:rPr>
            </a:br>
            <a:br>
              <a:rPr lang="sv" sz="1111" u="sng">
                <a:solidFill>
                  <a:schemeClr val="hlink"/>
                </a:solidFill>
                <a:latin typeface="Helvetica Neue Light"/>
                <a:ea typeface="Helvetica Neue Light"/>
                <a:cs typeface="Helvetica Neue Light"/>
                <a:sym typeface="Helvetica Neue Light"/>
                <a:hlinkClick r:id="rId5"/>
              </a:rPr>
            </a:br>
            <a:r>
              <a:rPr lang="sv" sz="2266" u="sng">
                <a:solidFill>
                  <a:schemeClr val="hlink"/>
                </a:solidFill>
                <a:latin typeface="Helvetica Neue Light"/>
                <a:ea typeface="Helvetica Neue Light"/>
                <a:cs typeface="Helvetica Neue Light"/>
                <a:sym typeface="Helvetica Neue Light"/>
                <a:hlinkClick r:id="rId6"/>
              </a:rPr>
              <a:t>Se instruktionsvideon här</a:t>
            </a:r>
            <a:endParaRPr sz="2266">
              <a:highlight>
                <a:srgbClr val="FFFF00"/>
              </a:highlight>
              <a:latin typeface="Helvetica Neue Light"/>
              <a:ea typeface="Helvetica Neue Light"/>
              <a:cs typeface="Helvetica Neue Light"/>
              <a:sym typeface="Helvetica Neue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idx="1" type="body"/>
          </p:nvPr>
        </p:nvSpPr>
        <p:spPr>
          <a:xfrm>
            <a:off x="654100" y="482850"/>
            <a:ext cx="7886700" cy="10212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t/>
            </a:r>
            <a:endParaRPr>
              <a:solidFill>
                <a:schemeClr val="accent5"/>
              </a:solidFill>
              <a:latin typeface="Helvetica Neue Light"/>
              <a:ea typeface="Helvetica Neue Light"/>
              <a:cs typeface="Helvetica Neue Light"/>
              <a:sym typeface="Helvetica Neue Light"/>
            </a:endParaRPr>
          </a:p>
          <a:p>
            <a:pPr indent="0" lvl="0" marL="0" rtl="0" algn="ctr">
              <a:spcBef>
                <a:spcPts val="0"/>
              </a:spcBef>
              <a:spcAft>
                <a:spcPts val="0"/>
              </a:spcAft>
              <a:buNone/>
            </a:pPr>
            <a:r>
              <a:rPr lang="sv" sz="3400">
                <a:solidFill>
                  <a:schemeClr val="accent5"/>
                </a:solidFill>
                <a:latin typeface="Helvetica Neue Light"/>
                <a:ea typeface="Helvetica Neue Light"/>
                <a:cs typeface="Helvetica Neue Light"/>
                <a:sym typeface="Helvetica Neue Light"/>
              </a:rPr>
              <a:t>Spela i grupper om 4-6 personer (2 lag)</a:t>
            </a:r>
            <a:endParaRPr sz="2800">
              <a:solidFill>
                <a:schemeClr val="accent5"/>
              </a:solidFill>
              <a:latin typeface="Helvetica Neue Light"/>
              <a:ea typeface="Helvetica Neue Light"/>
              <a:cs typeface="Helvetica Neue Light"/>
              <a:sym typeface="Helvetica Neue Light"/>
            </a:endParaRPr>
          </a:p>
        </p:txBody>
      </p:sp>
      <p:sp>
        <p:nvSpPr>
          <p:cNvPr id="203" name="Google Shape;203;p25"/>
          <p:cNvSpPr txBox="1"/>
          <p:nvPr>
            <p:ph idx="1" type="body"/>
          </p:nvPr>
        </p:nvSpPr>
        <p:spPr>
          <a:xfrm>
            <a:off x="980650" y="1398675"/>
            <a:ext cx="7265400" cy="2344800"/>
          </a:xfrm>
          <a:prstGeom prst="rect">
            <a:avLst/>
          </a:prstGeom>
          <a:noFill/>
          <a:ln cap="flat" cmpd="sng" w="38100">
            <a:solidFill>
              <a:schemeClr val="accent5"/>
            </a:solidFill>
            <a:prstDash val="solid"/>
            <a:round/>
            <a:headEnd len="sm" w="sm" type="none"/>
            <a:tailEnd len="sm" w="sm" type="none"/>
          </a:ln>
        </p:spPr>
        <p:txBody>
          <a:bodyPr anchorCtr="0" anchor="t" bIns="34275" lIns="68575" spcFirstLastPara="1" rIns="68575" wrap="square" tIns="34275">
            <a:normAutofit lnSpcReduction="10000"/>
          </a:bodyPr>
          <a:lstStyle/>
          <a:p>
            <a:pPr indent="0" lvl="0" marL="0" rtl="0" algn="ctr">
              <a:spcBef>
                <a:spcPts val="0"/>
              </a:spcBef>
              <a:spcAft>
                <a:spcPts val="0"/>
              </a:spcAft>
              <a:buNone/>
            </a:pPr>
            <a:r>
              <a:t/>
            </a:r>
            <a:endParaRPr sz="2400">
              <a:solidFill>
                <a:srgbClr val="000000"/>
              </a:solidFill>
              <a:latin typeface="Helvetica Neue Light"/>
              <a:ea typeface="Helvetica Neue Light"/>
              <a:cs typeface="Helvetica Neue Light"/>
              <a:sym typeface="Helvetica Neue Light"/>
            </a:endParaRPr>
          </a:p>
          <a:p>
            <a:pPr indent="0" lvl="0" marL="0" rtl="0" algn="ctr">
              <a:spcBef>
                <a:spcPts val="0"/>
              </a:spcBef>
              <a:spcAft>
                <a:spcPts val="0"/>
              </a:spcAft>
              <a:buNone/>
            </a:pPr>
            <a:r>
              <a:rPr lang="sv" sz="2400">
                <a:solidFill>
                  <a:srgbClr val="000000"/>
                </a:solidFill>
                <a:latin typeface="Helvetica Neue Light"/>
                <a:ea typeface="Helvetica Neue Light"/>
                <a:cs typeface="Helvetica Neue Light"/>
                <a:sym typeface="Helvetica Neue Light"/>
              </a:rPr>
              <a:t>U</a:t>
            </a:r>
            <a:r>
              <a:rPr lang="sv" sz="2400">
                <a:solidFill>
                  <a:srgbClr val="000000"/>
                </a:solidFill>
                <a:latin typeface="Helvetica Neue Light"/>
                <a:ea typeface="Helvetica Neue Light"/>
                <a:cs typeface="Helvetica Neue Light"/>
                <a:sym typeface="Helvetica Neue Light"/>
              </a:rPr>
              <a:t>nder spelets gång...</a:t>
            </a:r>
            <a:endParaRPr sz="1500">
              <a:solidFill>
                <a:srgbClr val="000000"/>
              </a:solidFill>
              <a:latin typeface="Helvetica Neue Light"/>
              <a:ea typeface="Helvetica Neue Light"/>
              <a:cs typeface="Helvetica Neue Light"/>
              <a:sym typeface="Helvetica Neue Light"/>
            </a:endParaRPr>
          </a:p>
          <a:p>
            <a:pPr indent="0" lvl="0" marL="0" rtl="0" algn="ctr">
              <a:lnSpc>
                <a:spcPct val="90000"/>
              </a:lnSpc>
              <a:spcBef>
                <a:spcPts val="800"/>
              </a:spcBef>
              <a:spcAft>
                <a:spcPts val="0"/>
              </a:spcAft>
              <a:buNone/>
            </a:pPr>
            <a:br>
              <a:rPr lang="sv">
                <a:solidFill>
                  <a:srgbClr val="666666"/>
                </a:solidFill>
                <a:latin typeface="Helvetica Neue Light"/>
                <a:ea typeface="Helvetica Neue Light"/>
                <a:cs typeface="Helvetica Neue Light"/>
                <a:sym typeface="Helvetica Neue Light"/>
              </a:rPr>
            </a:br>
            <a:r>
              <a:rPr lang="sv">
                <a:solidFill>
                  <a:srgbClr val="666666"/>
                </a:solidFill>
                <a:latin typeface="Helvetica Neue Light"/>
                <a:ea typeface="Helvetica Neue Light"/>
                <a:cs typeface="Helvetica Neue Light"/>
                <a:sym typeface="Helvetica Neue Light"/>
              </a:rPr>
              <a:t>Argumentera för vart ni placerar korten</a:t>
            </a:r>
            <a:endParaRPr>
              <a:solidFill>
                <a:srgbClr val="666666"/>
              </a:solidFill>
              <a:latin typeface="Helvetica Neue Light"/>
              <a:ea typeface="Helvetica Neue Light"/>
              <a:cs typeface="Helvetica Neue Light"/>
              <a:sym typeface="Helvetica Neue Light"/>
            </a:endParaRPr>
          </a:p>
          <a:p>
            <a:pPr indent="0" lvl="0" marL="0" rtl="0" algn="ctr">
              <a:lnSpc>
                <a:spcPct val="90000"/>
              </a:lnSpc>
              <a:spcBef>
                <a:spcPts val="800"/>
              </a:spcBef>
              <a:spcAft>
                <a:spcPts val="0"/>
              </a:spcAft>
              <a:buNone/>
            </a:pPr>
            <a:br>
              <a:rPr lang="sv">
                <a:solidFill>
                  <a:srgbClr val="666666"/>
                </a:solidFill>
                <a:latin typeface="Helvetica Neue Light"/>
                <a:ea typeface="Helvetica Neue Light"/>
                <a:cs typeface="Helvetica Neue Light"/>
                <a:sym typeface="Helvetica Neue Light"/>
              </a:rPr>
            </a:br>
            <a:r>
              <a:rPr lang="sv">
                <a:solidFill>
                  <a:srgbClr val="666666"/>
                </a:solidFill>
                <a:latin typeface="Helvetica Neue Light"/>
                <a:ea typeface="Helvetica Neue Light"/>
                <a:cs typeface="Helvetica Neue Light"/>
                <a:sym typeface="Helvetica Neue Light"/>
              </a:rPr>
              <a:t>Diskutera varför det blev fel/rätt</a:t>
            </a:r>
            <a:endParaRPr>
              <a:solidFill>
                <a:srgbClr val="666666"/>
              </a:solidFill>
              <a:latin typeface="Helvetica Neue Light"/>
              <a:ea typeface="Helvetica Neue Light"/>
              <a:cs typeface="Helvetica Neue Light"/>
              <a:sym typeface="Helvetica Neue Light"/>
            </a:endParaRPr>
          </a:p>
          <a:p>
            <a:pPr indent="0" lvl="0" marL="0" rtl="0" algn="l">
              <a:lnSpc>
                <a:spcPct val="90000"/>
              </a:lnSpc>
              <a:spcBef>
                <a:spcPts val="800"/>
              </a:spcBef>
              <a:spcAft>
                <a:spcPts val="0"/>
              </a:spcAft>
              <a:buNone/>
            </a:pPr>
            <a:r>
              <a:t/>
            </a:r>
            <a:endParaRPr>
              <a:solidFill>
                <a:srgbClr val="666666"/>
              </a:solidFill>
              <a:latin typeface="Helvetica Neue Light"/>
              <a:ea typeface="Helvetica Neue Light"/>
              <a:cs typeface="Helvetica Neue Light"/>
              <a:sym typeface="Helvetica Neue Light"/>
            </a:endParaRPr>
          </a:p>
          <a:p>
            <a:pPr indent="0" lvl="0" marL="0" rtl="0" algn="ctr">
              <a:lnSpc>
                <a:spcPct val="90000"/>
              </a:lnSpc>
              <a:spcBef>
                <a:spcPts val="800"/>
              </a:spcBef>
              <a:spcAft>
                <a:spcPts val="0"/>
              </a:spcAft>
              <a:buNone/>
            </a:pPr>
            <a:r>
              <a:t/>
            </a:r>
            <a:endParaRPr sz="1400">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ph idx="1" type="body"/>
          </p:nvPr>
        </p:nvSpPr>
        <p:spPr>
          <a:xfrm>
            <a:off x="654100" y="406650"/>
            <a:ext cx="7886700" cy="10212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t/>
            </a:r>
            <a:endParaRPr>
              <a:solidFill>
                <a:schemeClr val="accent5"/>
              </a:solidFill>
              <a:latin typeface="Helvetica Neue Light"/>
              <a:ea typeface="Helvetica Neue Light"/>
              <a:cs typeface="Helvetica Neue Light"/>
              <a:sym typeface="Helvetica Neue Light"/>
            </a:endParaRPr>
          </a:p>
          <a:p>
            <a:pPr indent="0" lvl="0" marL="0" rtl="0" algn="ctr">
              <a:spcBef>
                <a:spcPts val="0"/>
              </a:spcBef>
              <a:spcAft>
                <a:spcPts val="0"/>
              </a:spcAft>
              <a:buNone/>
            </a:pPr>
            <a:r>
              <a:t/>
            </a:r>
            <a:endParaRPr sz="2800">
              <a:solidFill>
                <a:schemeClr val="accent5"/>
              </a:solidFill>
              <a:latin typeface="Helvetica Neue Light"/>
              <a:ea typeface="Helvetica Neue Light"/>
              <a:cs typeface="Helvetica Neue Light"/>
              <a:sym typeface="Helvetica Neue Light"/>
            </a:endParaRPr>
          </a:p>
        </p:txBody>
      </p:sp>
      <p:sp>
        <p:nvSpPr>
          <p:cNvPr id="210" name="Google Shape;210;p26"/>
          <p:cNvSpPr txBox="1"/>
          <p:nvPr>
            <p:ph idx="1" type="body"/>
          </p:nvPr>
        </p:nvSpPr>
        <p:spPr>
          <a:xfrm>
            <a:off x="858675" y="453750"/>
            <a:ext cx="7581900" cy="4299300"/>
          </a:xfrm>
          <a:prstGeom prst="rect">
            <a:avLst/>
          </a:prstGeom>
          <a:noFill/>
          <a:ln cap="flat" cmpd="sng" w="38100">
            <a:solidFill>
              <a:schemeClr val="accent5"/>
            </a:solidFill>
            <a:prstDash val="solid"/>
            <a:round/>
            <a:headEnd len="sm" w="sm" type="none"/>
            <a:tailEnd len="sm" w="sm" type="none"/>
          </a:ln>
        </p:spPr>
        <p:txBody>
          <a:bodyPr anchorCtr="0" anchor="t" bIns="34275" lIns="68575" spcFirstLastPara="1" rIns="68575" wrap="square" tIns="34275">
            <a:noAutofit/>
          </a:bodyPr>
          <a:lstStyle/>
          <a:p>
            <a:pPr indent="0" lvl="0" marL="0" rtl="0" algn="ctr">
              <a:lnSpc>
                <a:spcPct val="115000"/>
              </a:lnSpc>
              <a:spcBef>
                <a:spcPts val="0"/>
              </a:spcBef>
              <a:spcAft>
                <a:spcPts val="0"/>
              </a:spcAft>
              <a:buNone/>
            </a:pPr>
            <a:br>
              <a:rPr lang="sv" sz="1200">
                <a:solidFill>
                  <a:srgbClr val="434343"/>
                </a:solidFill>
                <a:latin typeface="Helvetica Neue Light"/>
                <a:ea typeface="Helvetica Neue Light"/>
                <a:cs typeface="Helvetica Neue Light"/>
                <a:sym typeface="Helvetica Neue Light"/>
              </a:rPr>
            </a:br>
            <a:r>
              <a:rPr lang="sv" sz="2600">
                <a:solidFill>
                  <a:schemeClr val="dk1"/>
                </a:solidFill>
                <a:latin typeface="Helvetica Neue Light"/>
                <a:ea typeface="Helvetica Neue Light"/>
                <a:cs typeface="Helvetica Neue Light"/>
                <a:sym typeface="Helvetica Neue Light"/>
              </a:rPr>
              <a:t>Reflektera i helklass efter spelet...</a:t>
            </a:r>
            <a:endParaRPr sz="2600">
              <a:solidFill>
                <a:schemeClr val="dk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br>
              <a:rPr lang="sv">
                <a:solidFill>
                  <a:srgbClr val="434343"/>
                </a:solidFill>
                <a:latin typeface="Helvetica Neue Light"/>
                <a:ea typeface="Helvetica Neue Light"/>
                <a:cs typeface="Helvetica Neue Light"/>
                <a:sym typeface="Helvetica Neue Light"/>
              </a:rPr>
            </a:br>
            <a:r>
              <a:rPr lang="sv" sz="1600">
                <a:solidFill>
                  <a:srgbClr val="434343"/>
                </a:solidFill>
                <a:latin typeface="Helvetica Neue Light"/>
                <a:ea typeface="Helvetica Neue Light"/>
                <a:cs typeface="Helvetica Neue Light"/>
                <a:sym typeface="Helvetica Neue Light"/>
              </a:rPr>
              <a:t>Vad var mest förvånande under spelet? Varför?</a:t>
            </a:r>
            <a:br>
              <a:rPr i="1" lang="sv" sz="1600">
                <a:solidFill>
                  <a:srgbClr val="434343"/>
                </a:solidFill>
                <a:latin typeface="Helvetica Neue Light"/>
                <a:ea typeface="Helvetica Neue Light"/>
                <a:cs typeface="Helvetica Neue Light"/>
                <a:sym typeface="Helvetica Neue Light"/>
              </a:rPr>
            </a:br>
            <a:endParaRPr i="1" sz="1600">
              <a:solidFill>
                <a:srgbClr val="434343"/>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rPr lang="sv" sz="1600">
                <a:solidFill>
                  <a:srgbClr val="434343"/>
                </a:solidFill>
                <a:latin typeface="Helvetica Neue Light"/>
                <a:ea typeface="Helvetica Neue Light"/>
                <a:cs typeface="Helvetica Neue Light"/>
                <a:sym typeface="Helvetica Neue Light"/>
              </a:rPr>
              <a:t>Vad spelar störst roll för utsläppen i de olika kategorierna livsmedel, resor, boende?</a:t>
            </a:r>
            <a:br>
              <a:rPr lang="sv" sz="1600">
                <a:solidFill>
                  <a:srgbClr val="434343"/>
                </a:solidFill>
                <a:latin typeface="Helvetica Neue Light"/>
                <a:ea typeface="Helvetica Neue Light"/>
                <a:cs typeface="Helvetica Neue Light"/>
                <a:sym typeface="Helvetica Neue Light"/>
              </a:rPr>
            </a:br>
            <a:endParaRPr sz="1600">
              <a:solidFill>
                <a:srgbClr val="434343"/>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rPr lang="sv" sz="1600">
                <a:solidFill>
                  <a:srgbClr val="434343"/>
                </a:solidFill>
                <a:latin typeface="Helvetica Neue Light"/>
                <a:ea typeface="Helvetica Neue Light"/>
                <a:cs typeface="Helvetica Neue Light"/>
                <a:sym typeface="Helvetica Neue Light"/>
              </a:rPr>
              <a:t>Hur skulle du kunna minska dina utsläpp?</a:t>
            </a:r>
            <a:br>
              <a:rPr lang="sv" sz="1600">
                <a:solidFill>
                  <a:srgbClr val="434343"/>
                </a:solidFill>
                <a:latin typeface="Helvetica Neue Light"/>
                <a:ea typeface="Helvetica Neue Light"/>
                <a:cs typeface="Helvetica Neue Light"/>
                <a:sym typeface="Helvetica Neue Light"/>
              </a:rPr>
            </a:br>
            <a:endParaRPr sz="1600">
              <a:solidFill>
                <a:srgbClr val="434343"/>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rPr lang="sv" sz="1600">
                <a:solidFill>
                  <a:srgbClr val="434343"/>
                </a:solidFill>
                <a:latin typeface="Helvetica Neue Light"/>
                <a:ea typeface="Helvetica Neue Light"/>
                <a:cs typeface="Helvetica Neue Light"/>
                <a:sym typeface="Helvetica Neue Light"/>
              </a:rPr>
              <a:t>Vad kan olika aktörer (privatpersoner, politiker, företag, organisationer, föreningar, skolor, kommuner...) göra för att minska utsläppen av växthusgaser?</a:t>
            </a:r>
            <a:endParaRPr sz="1600">
              <a:solidFill>
                <a:srgbClr val="434343"/>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t/>
            </a:r>
            <a:endParaRPr>
              <a:solidFill>
                <a:srgbClr val="434343"/>
              </a:solidFill>
              <a:latin typeface="Helvetica Neue Light"/>
              <a:ea typeface="Helvetica Neue Light"/>
              <a:cs typeface="Helvetica Neue Light"/>
              <a:sym typeface="Helvetica Neue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7"/>
          <p:cNvSpPr txBox="1"/>
          <p:nvPr/>
        </p:nvSpPr>
        <p:spPr>
          <a:xfrm>
            <a:off x="612925" y="1020550"/>
            <a:ext cx="7802100" cy="3349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sv" sz="4416">
                <a:solidFill>
                  <a:srgbClr val="0563C1"/>
                </a:solidFill>
                <a:latin typeface="Helvetica Neue Light"/>
                <a:ea typeface="Helvetica Neue Light"/>
                <a:cs typeface="Helvetica Neue Light"/>
                <a:sym typeface="Helvetica Neue Light"/>
              </a:rPr>
              <a:t>FÖRDJUPNINGAR</a:t>
            </a:r>
            <a:endParaRPr sz="4416">
              <a:solidFill>
                <a:srgbClr val="0563C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t/>
            </a:r>
            <a:endParaRPr sz="983">
              <a:solidFill>
                <a:schemeClr val="dk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rPr lang="sv" sz="1700">
                <a:solidFill>
                  <a:schemeClr val="accent5"/>
                </a:solidFill>
                <a:latin typeface="Helvetica Neue Light"/>
                <a:ea typeface="Helvetica Neue Light"/>
                <a:cs typeface="Helvetica Neue Light"/>
                <a:sym typeface="Helvetica Neue Light"/>
              </a:rPr>
              <a:t>Fördjupning 1</a:t>
            </a:r>
            <a:endParaRPr sz="1700">
              <a:solidFill>
                <a:schemeClr val="accent5"/>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rPr i="1" lang="sv" sz="2100">
                <a:solidFill>
                  <a:schemeClr val="dk1"/>
                </a:solidFill>
                <a:latin typeface="Helvetica Neue Light"/>
                <a:ea typeface="Helvetica Neue Light"/>
                <a:cs typeface="Helvetica Neue Light"/>
                <a:sym typeface="Helvetica Neue Light"/>
              </a:rPr>
              <a:t>Crash course i Kolcykeln </a:t>
            </a:r>
            <a:br>
              <a:rPr i="1" lang="sv" sz="2100">
                <a:solidFill>
                  <a:schemeClr val="dk1"/>
                </a:solidFill>
                <a:latin typeface="Helvetica Neue Light"/>
                <a:ea typeface="Helvetica Neue Light"/>
                <a:cs typeface="Helvetica Neue Light"/>
                <a:sym typeface="Helvetica Neue Light"/>
              </a:rPr>
            </a:br>
            <a:r>
              <a:rPr lang="sv" sz="1700">
                <a:solidFill>
                  <a:schemeClr val="dk1"/>
                </a:solidFill>
                <a:latin typeface="Helvetica Neue Light"/>
                <a:ea typeface="Helvetica Neue Light"/>
                <a:cs typeface="Helvetica Neue Light"/>
                <a:sym typeface="Helvetica Neue Light"/>
              </a:rPr>
              <a:t>(10 min)</a:t>
            </a:r>
            <a:endParaRPr sz="1700">
              <a:solidFill>
                <a:schemeClr val="dk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t/>
            </a:r>
            <a:endParaRPr sz="1700">
              <a:solidFill>
                <a:schemeClr val="dk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rPr lang="sv" sz="1700">
                <a:solidFill>
                  <a:schemeClr val="accent5"/>
                </a:solidFill>
                <a:latin typeface="Helvetica Neue Light"/>
                <a:ea typeface="Helvetica Neue Light"/>
                <a:cs typeface="Helvetica Neue Light"/>
                <a:sym typeface="Helvetica Neue Light"/>
              </a:rPr>
              <a:t>Fördjupning 2 </a:t>
            </a:r>
            <a:endParaRPr sz="1700">
              <a:solidFill>
                <a:schemeClr val="accent5"/>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rPr i="1" lang="sv" sz="2100">
                <a:solidFill>
                  <a:schemeClr val="dk1"/>
                </a:solidFill>
                <a:latin typeface="Helvetica Neue Light"/>
                <a:ea typeface="Helvetica Neue Light"/>
                <a:cs typeface="Helvetica Neue Light"/>
                <a:sym typeface="Helvetica Neue Light"/>
              </a:rPr>
              <a:t>Hållbara livsstilar</a:t>
            </a:r>
            <a:endParaRPr i="1" sz="1700">
              <a:solidFill>
                <a:schemeClr val="dk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rPr lang="sv" sz="1700">
                <a:solidFill>
                  <a:schemeClr val="dk1"/>
                </a:solidFill>
                <a:latin typeface="Helvetica Neue Light"/>
                <a:ea typeface="Helvetica Neue Light"/>
                <a:cs typeface="Helvetica Neue Light"/>
                <a:sym typeface="Helvetica Neue Light"/>
              </a:rPr>
              <a:t>(10-20 min) </a:t>
            </a:r>
            <a:endParaRPr sz="2100">
              <a:latin typeface="Helvetica Neue Light"/>
              <a:ea typeface="Helvetica Neue Light"/>
              <a:cs typeface="Helvetica Neue Light"/>
              <a:sym typeface="Helvetica Neue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8"/>
          <p:cNvSpPr/>
          <p:nvPr/>
        </p:nvSpPr>
        <p:spPr>
          <a:xfrm>
            <a:off x="2920027" y="1553725"/>
            <a:ext cx="3318900" cy="1654200"/>
          </a:xfrm>
          <a:prstGeom prst="ellipse">
            <a:avLst/>
          </a:prstGeom>
          <a:gradFill>
            <a:gsLst>
              <a:gs pos="0">
                <a:srgbClr val="FFF6DB"/>
              </a:gs>
              <a:gs pos="100000">
                <a:srgbClr val="FAD25C"/>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
        <p:nvSpPr>
          <p:cNvPr id="221" name="Google Shape;221;p28"/>
          <p:cNvSpPr txBox="1"/>
          <p:nvPr/>
        </p:nvSpPr>
        <p:spPr>
          <a:xfrm>
            <a:off x="2546400" y="1815524"/>
            <a:ext cx="4203600" cy="1316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sv" sz="3400">
                <a:solidFill>
                  <a:srgbClr val="1F497D"/>
                </a:solidFill>
                <a:latin typeface="Helvetica Neue Light"/>
                <a:ea typeface="Helvetica Neue Light"/>
                <a:cs typeface="Helvetica Neue Light"/>
                <a:sym typeface="Helvetica Neue Light"/>
              </a:rPr>
              <a:t>K</a:t>
            </a:r>
            <a:r>
              <a:rPr lang="sv" sz="3400">
                <a:solidFill>
                  <a:srgbClr val="1F497D"/>
                </a:solidFill>
                <a:latin typeface="Helvetica Neue Light"/>
                <a:ea typeface="Helvetica Neue Light"/>
                <a:cs typeface="Helvetica Neue Light"/>
                <a:sym typeface="Helvetica Neue Light"/>
              </a:rPr>
              <a:t>olcykeln </a:t>
            </a:r>
            <a:br>
              <a:rPr lang="sv" sz="3400">
                <a:solidFill>
                  <a:srgbClr val="1F497D"/>
                </a:solidFill>
                <a:latin typeface="Helvetica Neue Light"/>
                <a:ea typeface="Helvetica Neue Light"/>
                <a:cs typeface="Helvetica Neue Light"/>
                <a:sym typeface="Helvetica Neue Light"/>
              </a:rPr>
            </a:br>
            <a:r>
              <a:rPr lang="sv" sz="2400">
                <a:solidFill>
                  <a:srgbClr val="1F497D"/>
                </a:solidFill>
                <a:latin typeface="Helvetica Neue Light"/>
                <a:ea typeface="Helvetica Neue Light"/>
                <a:cs typeface="Helvetica Neue Light"/>
                <a:sym typeface="Helvetica Neue Light"/>
              </a:rPr>
              <a:t>(crash course!)</a:t>
            </a:r>
            <a:endParaRPr sz="2400">
              <a:solidFill>
                <a:srgbClr val="3D85C6"/>
              </a:solidFill>
              <a:latin typeface="Helvetica Neue Light"/>
              <a:ea typeface="Helvetica Neue Light"/>
              <a:cs typeface="Helvetica Neue Light"/>
              <a:sym typeface="Helvetica Neue Light"/>
            </a:endParaRPr>
          </a:p>
        </p:txBody>
      </p:sp>
      <p:sp>
        <p:nvSpPr>
          <p:cNvPr id="222" name="Google Shape;222;p28"/>
          <p:cNvSpPr/>
          <p:nvPr/>
        </p:nvSpPr>
        <p:spPr>
          <a:xfrm rot="667432">
            <a:off x="4793390" y="431349"/>
            <a:ext cx="3478452" cy="1215652"/>
          </a:xfrm>
          <a:prstGeom prst="cloudCallout">
            <a:avLst>
              <a:gd fmla="val -26654" name="adj1"/>
              <a:gd fmla="val 89250" name="adj2"/>
            </a:avLst>
          </a:prstGeom>
          <a:solidFill>
            <a:srgbClr val="F9CB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sv" sz="1600">
                <a:solidFill>
                  <a:schemeClr val="dk1"/>
                </a:solidFill>
                <a:latin typeface="Helvetica Neue Light"/>
                <a:ea typeface="Helvetica Neue Light"/>
                <a:cs typeface="Helvetica Neue Light"/>
                <a:sym typeface="Helvetica Neue Light"/>
              </a:rPr>
              <a:t>Vad är problemet med att släppa ut koldioxid?</a:t>
            </a:r>
            <a:endParaRPr sz="1600">
              <a:latin typeface="Helvetica Neue Light"/>
              <a:ea typeface="Helvetica Neue Light"/>
              <a:cs typeface="Helvetica Neue Light"/>
              <a:sym typeface="Helvetica Neue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29"/>
          <p:cNvPicPr preferRelativeResize="0"/>
          <p:nvPr/>
        </p:nvPicPr>
        <p:blipFill rotWithShape="1">
          <a:blip r:embed="rId3">
            <a:alphaModFix/>
          </a:blip>
          <a:srcRect b="0" l="0" r="0" t="0"/>
          <a:stretch/>
        </p:blipFill>
        <p:spPr>
          <a:xfrm>
            <a:off x="4639328" y="2870300"/>
            <a:ext cx="1412775" cy="1189075"/>
          </a:xfrm>
          <a:prstGeom prst="rect">
            <a:avLst/>
          </a:prstGeom>
          <a:noFill/>
          <a:ln>
            <a:noFill/>
          </a:ln>
        </p:spPr>
      </p:pic>
      <p:sp>
        <p:nvSpPr>
          <p:cNvPr id="228" name="Google Shape;228;p29"/>
          <p:cNvSpPr/>
          <p:nvPr/>
        </p:nvSpPr>
        <p:spPr>
          <a:xfrm>
            <a:off x="3032625" y="4166050"/>
            <a:ext cx="3251400" cy="785700"/>
          </a:xfrm>
          <a:prstGeom prst="roundRect">
            <a:avLst>
              <a:gd fmla="val 16667" name="adj"/>
            </a:avLst>
          </a:prstGeom>
          <a:noFill/>
          <a:ln cap="flat" cmpd="sng" w="571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9" name="Google Shape;229;p29"/>
          <p:cNvSpPr/>
          <p:nvPr/>
        </p:nvSpPr>
        <p:spPr>
          <a:xfrm>
            <a:off x="3032625" y="3147725"/>
            <a:ext cx="3251400" cy="887700"/>
          </a:xfrm>
          <a:prstGeom prst="roundRect">
            <a:avLst>
              <a:gd fmla="val 16667" name="adj"/>
            </a:avLst>
          </a:prstGeom>
          <a:noFill/>
          <a:ln cap="flat" cmpd="sng" w="28575">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0" name="Google Shape;230;p29"/>
          <p:cNvSpPr/>
          <p:nvPr/>
        </p:nvSpPr>
        <p:spPr>
          <a:xfrm rot="10800000">
            <a:off x="3843564" y="2140880"/>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1" name="Google Shape;231;p29"/>
          <p:cNvSpPr/>
          <p:nvPr/>
        </p:nvSpPr>
        <p:spPr>
          <a:xfrm rot="10800000">
            <a:off x="4765970" y="2178077"/>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32" name="Google Shape;232;p29"/>
          <p:cNvPicPr preferRelativeResize="0"/>
          <p:nvPr/>
        </p:nvPicPr>
        <p:blipFill rotWithShape="1">
          <a:blip r:embed="rId4">
            <a:alphaModFix/>
          </a:blip>
          <a:srcRect b="0" l="0" r="0" t="0"/>
          <a:stretch/>
        </p:blipFill>
        <p:spPr>
          <a:xfrm>
            <a:off x="3186047" y="3218750"/>
            <a:ext cx="1324650" cy="528775"/>
          </a:xfrm>
          <a:prstGeom prst="rect">
            <a:avLst/>
          </a:prstGeom>
          <a:noFill/>
          <a:ln>
            <a:noFill/>
          </a:ln>
        </p:spPr>
      </p:pic>
      <p:sp>
        <p:nvSpPr>
          <p:cNvPr id="233" name="Google Shape;233;p29"/>
          <p:cNvSpPr/>
          <p:nvPr/>
        </p:nvSpPr>
        <p:spPr>
          <a:xfrm rot="10800000">
            <a:off x="3843561" y="2140878"/>
            <a:ext cx="273600" cy="1153500"/>
          </a:xfrm>
          <a:prstGeom prst="upArrow">
            <a:avLst>
              <a:gd fmla="val 50000" name="adj1"/>
              <a:gd fmla="val 50000" name="adj2"/>
            </a:avLst>
          </a:prstGeom>
          <a:solidFill>
            <a:srgbClr val="548135"/>
          </a:solidFill>
          <a:ln cap="flat" cmpd="sng" w="571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4" name="Google Shape;234;p29"/>
          <p:cNvSpPr txBox="1"/>
          <p:nvPr/>
        </p:nvSpPr>
        <p:spPr>
          <a:xfrm>
            <a:off x="5061316" y="3671325"/>
            <a:ext cx="98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sv" sz="1800">
                <a:latin typeface="Helvetica Neue Light"/>
                <a:ea typeface="Helvetica Neue Light"/>
                <a:cs typeface="Helvetica Neue Light"/>
                <a:sym typeface="Helvetica Neue Light"/>
              </a:rPr>
              <a:t>hav</a:t>
            </a:r>
            <a:endParaRPr sz="1200">
              <a:latin typeface="Helvetica Neue Light"/>
              <a:ea typeface="Helvetica Neue Light"/>
              <a:cs typeface="Helvetica Neue Light"/>
              <a:sym typeface="Helvetica Neue Light"/>
            </a:endParaRPr>
          </a:p>
        </p:txBody>
      </p:sp>
      <p:sp>
        <p:nvSpPr>
          <p:cNvPr id="235" name="Google Shape;235;p29"/>
          <p:cNvSpPr txBox="1"/>
          <p:nvPr/>
        </p:nvSpPr>
        <p:spPr>
          <a:xfrm>
            <a:off x="3307925" y="3671325"/>
            <a:ext cx="110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sv" sz="1800">
                <a:latin typeface="Helvetica Neue Light"/>
                <a:ea typeface="Helvetica Neue Light"/>
                <a:cs typeface="Helvetica Neue Light"/>
                <a:sym typeface="Helvetica Neue Light"/>
              </a:rPr>
              <a:t>biosfär</a:t>
            </a:r>
            <a:endParaRPr i="0" sz="1800" u="none" cap="none" strike="noStrike">
              <a:solidFill>
                <a:srgbClr val="000000"/>
              </a:solidFill>
              <a:latin typeface="Helvetica Neue Light"/>
              <a:ea typeface="Helvetica Neue Light"/>
              <a:cs typeface="Helvetica Neue Light"/>
              <a:sym typeface="Helvetica Neue Light"/>
            </a:endParaRPr>
          </a:p>
        </p:txBody>
      </p:sp>
      <p:sp>
        <p:nvSpPr>
          <p:cNvPr id="236" name="Google Shape;236;p29"/>
          <p:cNvSpPr/>
          <p:nvPr/>
        </p:nvSpPr>
        <p:spPr>
          <a:xfrm>
            <a:off x="2977875" y="1135000"/>
            <a:ext cx="3360900" cy="2389500"/>
          </a:xfrm>
          <a:prstGeom prst="blockArc">
            <a:avLst>
              <a:gd fmla="val 10963514" name="adj1"/>
              <a:gd fmla="val 21454901" name="adj2"/>
              <a:gd fmla="val 25402" name="adj3"/>
            </a:avLst>
          </a:prstGeom>
          <a:solidFill>
            <a:srgbClr val="AA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br>
              <a:rPr lang="sv" sz="1100">
                <a:latin typeface="Helvetica Neue Light"/>
                <a:ea typeface="Helvetica Neue Light"/>
                <a:cs typeface="Helvetica Neue Light"/>
                <a:sym typeface="Helvetica Neue Light"/>
              </a:rPr>
            </a:br>
            <a:r>
              <a:rPr lang="sv" sz="2400">
                <a:latin typeface="Helvetica Neue Light"/>
                <a:ea typeface="Helvetica Neue Light"/>
                <a:cs typeface="Helvetica Neue Light"/>
                <a:sym typeface="Helvetica Neue Light"/>
              </a:rPr>
              <a:t>atmosfär</a:t>
            </a:r>
            <a:endParaRPr>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2400"/>
              <a:buFont typeface="Arial"/>
              <a:buNone/>
            </a:pPr>
            <a:r>
              <a:t/>
            </a:r>
            <a:endParaRPr sz="2400">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Helvetica Neue Light"/>
              <a:ea typeface="Helvetica Neue Light"/>
              <a:cs typeface="Helvetica Neue Light"/>
              <a:sym typeface="Helvetica Neue Light"/>
            </a:endParaRPr>
          </a:p>
        </p:txBody>
      </p:sp>
      <p:pic>
        <p:nvPicPr>
          <p:cNvPr id="237" name="Google Shape;237;p29"/>
          <p:cNvPicPr preferRelativeResize="0"/>
          <p:nvPr/>
        </p:nvPicPr>
        <p:blipFill rotWithShape="1">
          <a:blip r:embed="rId5">
            <a:alphaModFix/>
          </a:blip>
          <a:srcRect b="0" l="0" r="0" t="0"/>
          <a:stretch/>
        </p:blipFill>
        <p:spPr>
          <a:xfrm>
            <a:off x="4154417" y="4392493"/>
            <a:ext cx="1062562" cy="559412"/>
          </a:xfrm>
          <a:prstGeom prst="rect">
            <a:avLst/>
          </a:prstGeom>
          <a:noFill/>
          <a:ln>
            <a:noFill/>
          </a:ln>
        </p:spPr>
      </p:pic>
      <p:pic>
        <p:nvPicPr>
          <p:cNvPr id="238" name="Google Shape;238;p29"/>
          <p:cNvPicPr preferRelativeResize="0"/>
          <p:nvPr/>
        </p:nvPicPr>
        <p:blipFill rotWithShape="1">
          <a:blip r:embed="rId6">
            <a:alphaModFix/>
          </a:blip>
          <a:srcRect b="0" l="0" r="0" t="0"/>
          <a:stretch/>
        </p:blipFill>
        <p:spPr>
          <a:xfrm>
            <a:off x="3307919" y="4248448"/>
            <a:ext cx="656471" cy="549073"/>
          </a:xfrm>
          <a:prstGeom prst="rect">
            <a:avLst/>
          </a:prstGeom>
          <a:noFill/>
          <a:ln>
            <a:noFill/>
          </a:ln>
        </p:spPr>
      </p:pic>
      <p:sp>
        <p:nvSpPr>
          <p:cNvPr id="239" name="Google Shape;239;p29"/>
          <p:cNvSpPr/>
          <p:nvPr/>
        </p:nvSpPr>
        <p:spPr>
          <a:xfrm rot="-4555844">
            <a:off x="1202195" y="2148542"/>
            <a:ext cx="2903807" cy="1561590"/>
          </a:xfrm>
          <a:prstGeom prst="uturnArrow">
            <a:avLst>
              <a:gd fmla="val 25000" name="adj1"/>
              <a:gd fmla="val 25000" name="adj2"/>
              <a:gd fmla="val 25000" name="adj3"/>
              <a:gd fmla="val 43750" name="adj4"/>
              <a:gd fmla="val 75000" name="adj5"/>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40" name="Google Shape;240;p29"/>
          <p:cNvPicPr preferRelativeResize="0"/>
          <p:nvPr/>
        </p:nvPicPr>
        <p:blipFill rotWithShape="1">
          <a:blip r:embed="rId7">
            <a:alphaModFix/>
          </a:blip>
          <a:srcRect b="0" l="0" r="0" t="0"/>
          <a:stretch/>
        </p:blipFill>
        <p:spPr>
          <a:xfrm>
            <a:off x="5373388" y="4331292"/>
            <a:ext cx="607105" cy="345980"/>
          </a:xfrm>
          <a:prstGeom prst="rect">
            <a:avLst/>
          </a:prstGeom>
          <a:noFill/>
          <a:ln>
            <a:noFill/>
          </a:ln>
        </p:spPr>
      </p:pic>
      <p:pic>
        <p:nvPicPr>
          <p:cNvPr id="241" name="Google Shape;241;p29"/>
          <p:cNvPicPr preferRelativeResize="0"/>
          <p:nvPr/>
        </p:nvPicPr>
        <p:blipFill rotWithShape="1">
          <a:blip r:embed="rId7">
            <a:alphaModFix/>
          </a:blip>
          <a:srcRect b="0" l="0" r="0" t="0"/>
          <a:stretch/>
        </p:blipFill>
        <p:spPr>
          <a:xfrm>
            <a:off x="5434326" y="4467055"/>
            <a:ext cx="607104" cy="345980"/>
          </a:xfrm>
          <a:prstGeom prst="rect">
            <a:avLst/>
          </a:prstGeom>
          <a:noFill/>
          <a:ln>
            <a:noFill/>
          </a:ln>
        </p:spPr>
      </p:pic>
      <p:sp>
        <p:nvSpPr>
          <p:cNvPr id="242" name="Google Shape;242;p29"/>
          <p:cNvSpPr/>
          <p:nvPr/>
        </p:nvSpPr>
        <p:spPr>
          <a:xfrm rot="1762147">
            <a:off x="6026157" y="554375"/>
            <a:ext cx="3211440" cy="1230801"/>
          </a:xfrm>
          <a:prstGeom prst="wedgeEllipseCallout">
            <a:avLst>
              <a:gd fmla="val -15604" name="adj1"/>
              <a:gd fmla="val 113017" name="adj2"/>
            </a:avLst>
          </a:pr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sv" sz="1900">
                <a:solidFill>
                  <a:srgbClr val="FFFFFF"/>
                </a:solidFill>
                <a:latin typeface="Helvetica Neue Light"/>
                <a:ea typeface="Helvetica Neue Light"/>
                <a:cs typeface="Helvetica Neue Light"/>
                <a:sym typeface="Helvetica Neue Light"/>
              </a:rPr>
              <a:t>Våra u</a:t>
            </a:r>
            <a:r>
              <a:rPr i="0" lang="sv" sz="1900" u="none" cap="none" strike="noStrike">
                <a:solidFill>
                  <a:srgbClr val="FFFFFF"/>
                </a:solidFill>
                <a:latin typeface="Helvetica Neue Light"/>
                <a:ea typeface="Helvetica Neue Light"/>
                <a:cs typeface="Helvetica Neue Light"/>
                <a:sym typeface="Helvetica Neue Light"/>
              </a:rPr>
              <a:t>tsläpp stör balansen i systemet!</a:t>
            </a:r>
            <a:endParaRPr i="0" sz="1900" u="none" cap="none" strike="noStrike">
              <a:solidFill>
                <a:srgbClr val="FFFFFF"/>
              </a:solidFill>
              <a:latin typeface="Helvetica Neue Light"/>
              <a:ea typeface="Helvetica Neue Light"/>
              <a:cs typeface="Helvetica Neue Light"/>
              <a:sym typeface="Helvetica Neue Light"/>
            </a:endParaRPr>
          </a:p>
        </p:txBody>
      </p:sp>
      <p:sp>
        <p:nvSpPr>
          <p:cNvPr id="243" name="Google Shape;243;p29"/>
          <p:cNvSpPr/>
          <p:nvPr/>
        </p:nvSpPr>
        <p:spPr>
          <a:xfrm rot="10800000">
            <a:off x="4765968" y="2178075"/>
            <a:ext cx="273600" cy="1153500"/>
          </a:xfrm>
          <a:prstGeom prst="upArrow">
            <a:avLst>
              <a:gd fmla="val 50000" name="adj1"/>
              <a:gd fmla="val 50000" name="adj2"/>
            </a:avLst>
          </a:prstGeom>
          <a:solidFill>
            <a:srgbClr val="548135"/>
          </a:solidFill>
          <a:ln cap="flat" cmpd="sng" w="571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4" name="Google Shape;244;p29"/>
          <p:cNvSpPr/>
          <p:nvPr/>
        </p:nvSpPr>
        <p:spPr>
          <a:xfrm>
            <a:off x="4111219" y="2141084"/>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5" name="Google Shape;245;p29"/>
          <p:cNvSpPr/>
          <p:nvPr/>
        </p:nvSpPr>
        <p:spPr>
          <a:xfrm>
            <a:off x="5047101" y="2176781"/>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6" name="Google Shape;246;p29"/>
          <p:cNvSpPr/>
          <p:nvPr/>
        </p:nvSpPr>
        <p:spPr>
          <a:xfrm>
            <a:off x="3351827" y="1369345"/>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7" name="Google Shape;247;p29"/>
          <p:cNvSpPr/>
          <p:nvPr/>
        </p:nvSpPr>
        <p:spPr>
          <a:xfrm>
            <a:off x="3122877" y="3132582"/>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8" name="Google Shape;248;p29"/>
          <p:cNvSpPr/>
          <p:nvPr/>
        </p:nvSpPr>
        <p:spPr>
          <a:xfrm>
            <a:off x="5444902" y="3164820"/>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0"/>
          <p:cNvSpPr/>
          <p:nvPr/>
        </p:nvSpPr>
        <p:spPr>
          <a:xfrm>
            <a:off x="3032625" y="4166050"/>
            <a:ext cx="3251400" cy="785700"/>
          </a:xfrm>
          <a:prstGeom prst="roundRect">
            <a:avLst>
              <a:gd fmla="val 16667" name="adj"/>
            </a:avLst>
          </a:prstGeom>
          <a:noFill/>
          <a:ln cap="flat" cmpd="sng" w="571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4" name="Google Shape;254;p30"/>
          <p:cNvSpPr/>
          <p:nvPr/>
        </p:nvSpPr>
        <p:spPr>
          <a:xfrm>
            <a:off x="3032625" y="3147725"/>
            <a:ext cx="3251400" cy="887700"/>
          </a:xfrm>
          <a:prstGeom prst="roundRect">
            <a:avLst>
              <a:gd fmla="val 16667" name="adj"/>
            </a:avLst>
          </a:prstGeom>
          <a:noFill/>
          <a:ln cap="flat" cmpd="sng" w="28575">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5" name="Google Shape;255;p30"/>
          <p:cNvSpPr/>
          <p:nvPr/>
        </p:nvSpPr>
        <p:spPr>
          <a:xfrm rot="10800000">
            <a:off x="3843564" y="2140880"/>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6" name="Google Shape;256;p30"/>
          <p:cNvSpPr/>
          <p:nvPr/>
        </p:nvSpPr>
        <p:spPr>
          <a:xfrm rot="10800000">
            <a:off x="4765970" y="2178077"/>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57" name="Google Shape;257;p30"/>
          <p:cNvPicPr preferRelativeResize="0"/>
          <p:nvPr/>
        </p:nvPicPr>
        <p:blipFill rotWithShape="1">
          <a:blip r:embed="rId3">
            <a:alphaModFix/>
          </a:blip>
          <a:srcRect b="0" l="0" r="0" t="0"/>
          <a:stretch/>
        </p:blipFill>
        <p:spPr>
          <a:xfrm>
            <a:off x="4639328" y="2870300"/>
            <a:ext cx="1412775" cy="1189075"/>
          </a:xfrm>
          <a:prstGeom prst="rect">
            <a:avLst/>
          </a:prstGeom>
          <a:noFill/>
          <a:ln>
            <a:noFill/>
          </a:ln>
        </p:spPr>
      </p:pic>
      <p:pic>
        <p:nvPicPr>
          <p:cNvPr id="258" name="Google Shape;258;p30"/>
          <p:cNvPicPr preferRelativeResize="0"/>
          <p:nvPr/>
        </p:nvPicPr>
        <p:blipFill rotWithShape="1">
          <a:blip r:embed="rId4">
            <a:alphaModFix/>
          </a:blip>
          <a:srcRect b="0" l="0" r="0" t="0"/>
          <a:stretch/>
        </p:blipFill>
        <p:spPr>
          <a:xfrm>
            <a:off x="3186047" y="3218750"/>
            <a:ext cx="1324650" cy="528775"/>
          </a:xfrm>
          <a:prstGeom prst="rect">
            <a:avLst/>
          </a:prstGeom>
          <a:noFill/>
          <a:ln>
            <a:noFill/>
          </a:ln>
        </p:spPr>
      </p:pic>
      <p:sp>
        <p:nvSpPr>
          <p:cNvPr id="259" name="Google Shape;259;p30"/>
          <p:cNvSpPr/>
          <p:nvPr/>
        </p:nvSpPr>
        <p:spPr>
          <a:xfrm rot="10800000">
            <a:off x="3843561" y="2140878"/>
            <a:ext cx="273600" cy="1153500"/>
          </a:xfrm>
          <a:prstGeom prst="upArrow">
            <a:avLst>
              <a:gd fmla="val 50000" name="adj1"/>
              <a:gd fmla="val 50000" name="adj2"/>
            </a:avLst>
          </a:prstGeom>
          <a:solidFill>
            <a:srgbClr val="548135"/>
          </a:solidFill>
          <a:ln cap="flat" cmpd="sng" w="571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0" name="Google Shape;260;p30"/>
          <p:cNvSpPr txBox="1"/>
          <p:nvPr/>
        </p:nvSpPr>
        <p:spPr>
          <a:xfrm>
            <a:off x="5061316" y="3671325"/>
            <a:ext cx="98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sv" sz="1800">
                <a:latin typeface="Helvetica Neue Light"/>
                <a:ea typeface="Helvetica Neue Light"/>
                <a:cs typeface="Helvetica Neue Light"/>
                <a:sym typeface="Helvetica Neue Light"/>
              </a:rPr>
              <a:t>hav</a:t>
            </a:r>
            <a:endParaRPr sz="1200">
              <a:latin typeface="Helvetica Neue Light"/>
              <a:ea typeface="Helvetica Neue Light"/>
              <a:cs typeface="Helvetica Neue Light"/>
              <a:sym typeface="Helvetica Neue Light"/>
            </a:endParaRPr>
          </a:p>
        </p:txBody>
      </p:sp>
      <p:sp>
        <p:nvSpPr>
          <p:cNvPr id="261" name="Google Shape;261;p30"/>
          <p:cNvSpPr txBox="1"/>
          <p:nvPr/>
        </p:nvSpPr>
        <p:spPr>
          <a:xfrm>
            <a:off x="3307925" y="3671325"/>
            <a:ext cx="110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sv" sz="1800">
                <a:latin typeface="Helvetica Neue Light"/>
                <a:ea typeface="Helvetica Neue Light"/>
                <a:cs typeface="Helvetica Neue Light"/>
                <a:sym typeface="Helvetica Neue Light"/>
              </a:rPr>
              <a:t>biosfär</a:t>
            </a:r>
            <a:endParaRPr i="0" sz="1800" u="none" cap="none" strike="noStrike">
              <a:solidFill>
                <a:srgbClr val="000000"/>
              </a:solidFill>
              <a:latin typeface="Helvetica Neue Light"/>
              <a:ea typeface="Helvetica Neue Light"/>
              <a:cs typeface="Helvetica Neue Light"/>
              <a:sym typeface="Helvetica Neue Light"/>
            </a:endParaRPr>
          </a:p>
        </p:txBody>
      </p:sp>
      <p:sp>
        <p:nvSpPr>
          <p:cNvPr id="262" name="Google Shape;262;p30"/>
          <p:cNvSpPr/>
          <p:nvPr/>
        </p:nvSpPr>
        <p:spPr>
          <a:xfrm>
            <a:off x="2977875" y="1135000"/>
            <a:ext cx="3360900" cy="2389500"/>
          </a:xfrm>
          <a:prstGeom prst="blockArc">
            <a:avLst>
              <a:gd fmla="val 10963514" name="adj1"/>
              <a:gd fmla="val 21454901" name="adj2"/>
              <a:gd fmla="val 25402" name="adj3"/>
            </a:avLst>
          </a:prstGeom>
          <a:solidFill>
            <a:srgbClr val="AA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br>
              <a:rPr lang="sv" sz="1100">
                <a:latin typeface="Helvetica Neue Light"/>
                <a:ea typeface="Helvetica Neue Light"/>
                <a:cs typeface="Helvetica Neue Light"/>
                <a:sym typeface="Helvetica Neue Light"/>
              </a:rPr>
            </a:br>
            <a:r>
              <a:rPr lang="sv" sz="2400">
                <a:latin typeface="Helvetica Neue Light"/>
                <a:ea typeface="Helvetica Neue Light"/>
                <a:cs typeface="Helvetica Neue Light"/>
                <a:sym typeface="Helvetica Neue Light"/>
              </a:rPr>
              <a:t>atmosfär</a:t>
            </a:r>
            <a:endParaRPr>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2400"/>
              <a:buFont typeface="Arial"/>
              <a:buNone/>
            </a:pPr>
            <a:r>
              <a:t/>
            </a:r>
            <a:endParaRPr sz="2400">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Helvetica Neue Light"/>
              <a:ea typeface="Helvetica Neue Light"/>
              <a:cs typeface="Helvetica Neue Light"/>
              <a:sym typeface="Helvetica Neue Light"/>
            </a:endParaRPr>
          </a:p>
        </p:txBody>
      </p:sp>
      <p:pic>
        <p:nvPicPr>
          <p:cNvPr id="263" name="Google Shape;263;p30"/>
          <p:cNvPicPr preferRelativeResize="0"/>
          <p:nvPr/>
        </p:nvPicPr>
        <p:blipFill rotWithShape="1">
          <a:blip r:embed="rId5">
            <a:alphaModFix/>
          </a:blip>
          <a:srcRect b="0" l="0" r="0" t="0"/>
          <a:stretch/>
        </p:blipFill>
        <p:spPr>
          <a:xfrm>
            <a:off x="4154417" y="4392493"/>
            <a:ext cx="1062562" cy="559412"/>
          </a:xfrm>
          <a:prstGeom prst="rect">
            <a:avLst/>
          </a:prstGeom>
          <a:noFill/>
          <a:ln>
            <a:noFill/>
          </a:ln>
        </p:spPr>
      </p:pic>
      <p:pic>
        <p:nvPicPr>
          <p:cNvPr id="264" name="Google Shape;264;p30"/>
          <p:cNvPicPr preferRelativeResize="0"/>
          <p:nvPr/>
        </p:nvPicPr>
        <p:blipFill rotWithShape="1">
          <a:blip r:embed="rId6">
            <a:alphaModFix/>
          </a:blip>
          <a:srcRect b="0" l="0" r="0" t="0"/>
          <a:stretch/>
        </p:blipFill>
        <p:spPr>
          <a:xfrm>
            <a:off x="3307919" y="4248448"/>
            <a:ext cx="656471" cy="549073"/>
          </a:xfrm>
          <a:prstGeom prst="rect">
            <a:avLst/>
          </a:prstGeom>
          <a:noFill/>
          <a:ln>
            <a:noFill/>
          </a:ln>
        </p:spPr>
      </p:pic>
      <p:sp>
        <p:nvSpPr>
          <p:cNvPr id="265" name="Google Shape;265;p30"/>
          <p:cNvSpPr/>
          <p:nvPr/>
        </p:nvSpPr>
        <p:spPr>
          <a:xfrm rot="-4555844">
            <a:off x="1202195" y="2148542"/>
            <a:ext cx="2903807" cy="1561590"/>
          </a:xfrm>
          <a:prstGeom prst="uturnArrow">
            <a:avLst>
              <a:gd fmla="val 25000" name="adj1"/>
              <a:gd fmla="val 25000" name="adj2"/>
              <a:gd fmla="val 25000" name="adj3"/>
              <a:gd fmla="val 43750" name="adj4"/>
              <a:gd fmla="val 75000" name="adj5"/>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66" name="Google Shape;266;p30"/>
          <p:cNvPicPr preferRelativeResize="0"/>
          <p:nvPr/>
        </p:nvPicPr>
        <p:blipFill rotWithShape="1">
          <a:blip r:embed="rId7">
            <a:alphaModFix/>
          </a:blip>
          <a:srcRect b="0" l="0" r="0" t="0"/>
          <a:stretch/>
        </p:blipFill>
        <p:spPr>
          <a:xfrm>
            <a:off x="5373388" y="4331292"/>
            <a:ext cx="607105" cy="345980"/>
          </a:xfrm>
          <a:prstGeom prst="rect">
            <a:avLst/>
          </a:prstGeom>
          <a:noFill/>
          <a:ln>
            <a:noFill/>
          </a:ln>
        </p:spPr>
      </p:pic>
      <p:pic>
        <p:nvPicPr>
          <p:cNvPr id="267" name="Google Shape;267;p30"/>
          <p:cNvPicPr preferRelativeResize="0"/>
          <p:nvPr/>
        </p:nvPicPr>
        <p:blipFill rotWithShape="1">
          <a:blip r:embed="rId7">
            <a:alphaModFix/>
          </a:blip>
          <a:srcRect b="0" l="0" r="0" t="0"/>
          <a:stretch/>
        </p:blipFill>
        <p:spPr>
          <a:xfrm>
            <a:off x="5434326" y="4467055"/>
            <a:ext cx="607104" cy="345980"/>
          </a:xfrm>
          <a:prstGeom prst="rect">
            <a:avLst/>
          </a:prstGeom>
          <a:noFill/>
          <a:ln>
            <a:noFill/>
          </a:ln>
        </p:spPr>
      </p:pic>
      <p:sp>
        <p:nvSpPr>
          <p:cNvPr id="268" name="Google Shape;268;p30"/>
          <p:cNvSpPr/>
          <p:nvPr/>
        </p:nvSpPr>
        <p:spPr>
          <a:xfrm rot="10800000">
            <a:off x="4765968" y="2178075"/>
            <a:ext cx="273600" cy="1153500"/>
          </a:xfrm>
          <a:prstGeom prst="upArrow">
            <a:avLst>
              <a:gd fmla="val 50000" name="adj1"/>
              <a:gd fmla="val 50000" name="adj2"/>
            </a:avLst>
          </a:prstGeom>
          <a:solidFill>
            <a:srgbClr val="548135"/>
          </a:solidFill>
          <a:ln cap="flat" cmpd="sng" w="571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9" name="Google Shape;269;p30"/>
          <p:cNvSpPr/>
          <p:nvPr/>
        </p:nvSpPr>
        <p:spPr>
          <a:xfrm>
            <a:off x="4111219" y="2141084"/>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0" name="Google Shape;270;p30"/>
          <p:cNvSpPr/>
          <p:nvPr/>
        </p:nvSpPr>
        <p:spPr>
          <a:xfrm>
            <a:off x="5047101" y="2176781"/>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1" name="Google Shape;271;p30"/>
          <p:cNvSpPr/>
          <p:nvPr/>
        </p:nvSpPr>
        <p:spPr>
          <a:xfrm>
            <a:off x="3351827" y="1369345"/>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2" name="Google Shape;272;p30"/>
          <p:cNvSpPr/>
          <p:nvPr/>
        </p:nvSpPr>
        <p:spPr>
          <a:xfrm>
            <a:off x="3122877" y="3132582"/>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3" name="Google Shape;273;p30"/>
          <p:cNvSpPr/>
          <p:nvPr/>
        </p:nvSpPr>
        <p:spPr>
          <a:xfrm>
            <a:off x="5444902" y="3164820"/>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4" name="Google Shape;274;p30"/>
          <p:cNvSpPr/>
          <p:nvPr/>
        </p:nvSpPr>
        <p:spPr>
          <a:xfrm rot="-290">
            <a:off x="5373400" y="754154"/>
            <a:ext cx="3558000" cy="2109600"/>
          </a:xfrm>
          <a:prstGeom prst="roundRect">
            <a:avLst>
              <a:gd fmla="val 16667" name="adj"/>
            </a:avLst>
          </a:prstGeom>
          <a:solidFill>
            <a:srgbClr val="CC4125"/>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sv" sz="1700">
                <a:solidFill>
                  <a:schemeClr val="lt1"/>
                </a:solidFill>
                <a:latin typeface="Helvetica Neue Light"/>
                <a:ea typeface="Helvetica Neue Light"/>
                <a:cs typeface="Helvetica Neue Light"/>
                <a:sym typeface="Helvetica Neue Light"/>
              </a:rPr>
              <a:t>Undvik vanliga missuppfattningar! Vad som gäller är:</a:t>
            </a:r>
            <a:endParaRPr sz="1700">
              <a:solidFill>
                <a:schemeClr val="lt1"/>
              </a:solidFill>
              <a:latin typeface="Helvetica Neue Light"/>
              <a:ea typeface="Helvetica Neue Light"/>
              <a:cs typeface="Helvetica Neue Light"/>
              <a:sym typeface="Helvetica Neue Light"/>
            </a:endParaRPr>
          </a:p>
          <a:p>
            <a:pPr indent="-311150" lvl="0" marL="457200" rtl="0" algn="l">
              <a:lnSpc>
                <a:spcPct val="115000"/>
              </a:lnSpc>
              <a:spcBef>
                <a:spcPts val="0"/>
              </a:spcBef>
              <a:spcAft>
                <a:spcPts val="0"/>
              </a:spcAft>
              <a:buClr>
                <a:schemeClr val="lt1"/>
              </a:buClr>
              <a:buSzPts val="1300"/>
              <a:buFont typeface="Economica"/>
              <a:buChar char="●"/>
            </a:pPr>
            <a:r>
              <a:rPr lang="sv" sz="1300">
                <a:solidFill>
                  <a:schemeClr val="lt1"/>
                </a:solidFill>
                <a:latin typeface="Helvetica Neue Light"/>
                <a:ea typeface="Helvetica Neue Light"/>
                <a:cs typeface="Helvetica Neue Light"/>
                <a:sym typeface="Helvetica Neue Light"/>
              </a:rPr>
              <a:t>CO2 åker </a:t>
            </a:r>
            <a:r>
              <a:rPr lang="sv" sz="1300" u="sng">
                <a:solidFill>
                  <a:schemeClr val="lt1"/>
                </a:solidFill>
                <a:latin typeface="Helvetica Neue Light"/>
                <a:ea typeface="Helvetica Neue Light"/>
                <a:cs typeface="Helvetica Neue Light"/>
                <a:sym typeface="Helvetica Neue Light"/>
              </a:rPr>
              <a:t>inte</a:t>
            </a:r>
            <a:r>
              <a:rPr lang="sv" sz="1300">
                <a:solidFill>
                  <a:schemeClr val="lt1"/>
                </a:solidFill>
                <a:latin typeface="Helvetica Neue Light"/>
                <a:ea typeface="Helvetica Neue Light"/>
                <a:cs typeface="Helvetica Neue Light"/>
                <a:sym typeface="Helvetica Neue Light"/>
              </a:rPr>
              <a:t> ut i rymden!</a:t>
            </a:r>
            <a:endParaRPr sz="900">
              <a:solidFill>
                <a:schemeClr val="dk1"/>
              </a:solidFill>
              <a:latin typeface="Helvetica Neue Light"/>
              <a:ea typeface="Helvetica Neue Light"/>
              <a:cs typeface="Helvetica Neue Light"/>
              <a:sym typeface="Helvetica Neue Light"/>
            </a:endParaRPr>
          </a:p>
          <a:p>
            <a:pPr indent="-311150" lvl="0" marL="457200" rtl="0" algn="l">
              <a:lnSpc>
                <a:spcPct val="115000"/>
              </a:lnSpc>
              <a:spcBef>
                <a:spcPts val="0"/>
              </a:spcBef>
              <a:spcAft>
                <a:spcPts val="0"/>
              </a:spcAft>
              <a:buClr>
                <a:schemeClr val="lt1"/>
              </a:buClr>
              <a:buSzPts val="1300"/>
              <a:buFont typeface="Economica"/>
              <a:buChar char="●"/>
            </a:pPr>
            <a:r>
              <a:rPr lang="sv" sz="1300">
                <a:solidFill>
                  <a:schemeClr val="lt1"/>
                </a:solidFill>
                <a:latin typeface="Helvetica Neue Light"/>
                <a:ea typeface="Helvetica Neue Light"/>
                <a:cs typeface="Helvetica Neue Light"/>
                <a:sym typeface="Helvetica Neue Light"/>
              </a:rPr>
              <a:t>CO2 bryts </a:t>
            </a:r>
            <a:r>
              <a:rPr lang="sv" sz="1300" u="sng">
                <a:solidFill>
                  <a:schemeClr val="lt1"/>
                </a:solidFill>
                <a:latin typeface="Helvetica Neue Light"/>
                <a:ea typeface="Helvetica Neue Light"/>
                <a:cs typeface="Helvetica Neue Light"/>
                <a:sym typeface="Helvetica Neue Light"/>
              </a:rPr>
              <a:t>inte</a:t>
            </a:r>
            <a:r>
              <a:rPr lang="sv" sz="1300">
                <a:solidFill>
                  <a:schemeClr val="lt1"/>
                </a:solidFill>
                <a:latin typeface="Helvetica Neue Light"/>
                <a:ea typeface="Helvetica Neue Light"/>
                <a:cs typeface="Helvetica Neue Light"/>
                <a:sym typeface="Helvetica Neue Light"/>
              </a:rPr>
              <a:t> ner &amp; sönderfaller </a:t>
            </a:r>
            <a:r>
              <a:rPr lang="sv" sz="1300" u="sng">
                <a:solidFill>
                  <a:schemeClr val="lt1"/>
                </a:solidFill>
                <a:latin typeface="Helvetica Neue Light"/>
                <a:ea typeface="Helvetica Neue Light"/>
                <a:cs typeface="Helvetica Neue Light"/>
                <a:sym typeface="Helvetica Neue Light"/>
              </a:rPr>
              <a:t>inte</a:t>
            </a:r>
            <a:r>
              <a:rPr lang="sv" sz="1300">
                <a:solidFill>
                  <a:schemeClr val="lt1"/>
                </a:solidFill>
                <a:latin typeface="Helvetica Neue Light"/>
                <a:ea typeface="Helvetica Neue Light"/>
                <a:cs typeface="Helvetica Neue Light"/>
                <a:sym typeface="Helvetica Neue Light"/>
              </a:rPr>
              <a:t>!</a:t>
            </a:r>
            <a:endParaRPr sz="900">
              <a:solidFill>
                <a:schemeClr val="dk1"/>
              </a:solidFill>
              <a:latin typeface="Helvetica Neue Light"/>
              <a:ea typeface="Helvetica Neue Light"/>
              <a:cs typeface="Helvetica Neue Light"/>
              <a:sym typeface="Helvetica Neue Light"/>
            </a:endParaRPr>
          </a:p>
          <a:p>
            <a:pPr indent="-311150" lvl="0" marL="457200" rtl="0" algn="l">
              <a:lnSpc>
                <a:spcPct val="115000"/>
              </a:lnSpc>
              <a:spcBef>
                <a:spcPts val="0"/>
              </a:spcBef>
              <a:spcAft>
                <a:spcPts val="0"/>
              </a:spcAft>
              <a:buClr>
                <a:schemeClr val="lt1"/>
              </a:buClr>
              <a:buSzPts val="1300"/>
              <a:buFont typeface="Economica"/>
              <a:buChar char="●"/>
            </a:pPr>
            <a:r>
              <a:rPr lang="sv" sz="1300">
                <a:solidFill>
                  <a:schemeClr val="lt1"/>
                </a:solidFill>
                <a:latin typeface="Helvetica Neue Light"/>
                <a:ea typeface="Helvetica Neue Light"/>
                <a:cs typeface="Helvetica Neue Light"/>
                <a:sym typeface="Helvetica Neue Light"/>
              </a:rPr>
              <a:t>CO2 tas </a:t>
            </a:r>
            <a:r>
              <a:rPr lang="sv" sz="1300" u="sng">
                <a:solidFill>
                  <a:schemeClr val="lt1"/>
                </a:solidFill>
                <a:latin typeface="Helvetica Neue Light"/>
                <a:ea typeface="Helvetica Neue Light"/>
                <a:cs typeface="Helvetica Neue Light"/>
                <a:sym typeface="Helvetica Neue Light"/>
              </a:rPr>
              <a:t>inte</a:t>
            </a:r>
            <a:r>
              <a:rPr lang="sv" sz="1300">
                <a:solidFill>
                  <a:schemeClr val="lt1"/>
                </a:solidFill>
                <a:latin typeface="Helvetica Neue Light"/>
                <a:ea typeface="Helvetica Neue Light"/>
                <a:cs typeface="Helvetica Neue Light"/>
                <a:sym typeface="Helvetica Neue Light"/>
              </a:rPr>
              <a:t> upp av teknik på stor skala (men detta forskas mycket på)!</a:t>
            </a:r>
            <a:endParaRPr sz="900">
              <a:latin typeface="Helvetica Neue Light"/>
              <a:ea typeface="Helvetica Neue Light"/>
              <a:cs typeface="Helvetica Neue Light"/>
              <a:sym typeface="Helvetica Neue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1"/>
          <p:cNvSpPr/>
          <p:nvPr/>
        </p:nvSpPr>
        <p:spPr>
          <a:xfrm>
            <a:off x="2920027" y="1553725"/>
            <a:ext cx="3318900" cy="1654200"/>
          </a:xfrm>
          <a:prstGeom prst="ellipse">
            <a:avLst/>
          </a:prstGeom>
          <a:gradFill>
            <a:gsLst>
              <a:gs pos="0">
                <a:srgbClr val="FFF6DB"/>
              </a:gs>
              <a:gs pos="100000">
                <a:srgbClr val="FAD25C"/>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
        <p:nvSpPr>
          <p:cNvPr id="280" name="Google Shape;280;p31"/>
          <p:cNvSpPr txBox="1"/>
          <p:nvPr/>
        </p:nvSpPr>
        <p:spPr>
          <a:xfrm>
            <a:off x="2546400" y="1739324"/>
            <a:ext cx="4203600" cy="1316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sv" sz="3400">
                <a:solidFill>
                  <a:srgbClr val="1F497D"/>
                </a:solidFill>
                <a:latin typeface="Helvetica Neue Light"/>
                <a:ea typeface="Helvetica Neue Light"/>
                <a:cs typeface="Helvetica Neue Light"/>
                <a:sym typeface="Helvetica Neue Light"/>
              </a:rPr>
              <a:t>Hållbara </a:t>
            </a:r>
            <a:endParaRPr sz="3400">
              <a:solidFill>
                <a:srgbClr val="1F497D"/>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rPr lang="sv" sz="3400">
                <a:solidFill>
                  <a:srgbClr val="1F497D"/>
                </a:solidFill>
                <a:latin typeface="Helvetica Neue Light"/>
                <a:ea typeface="Helvetica Neue Light"/>
                <a:cs typeface="Helvetica Neue Light"/>
                <a:sym typeface="Helvetica Neue Light"/>
              </a:rPr>
              <a:t>Livsstilar</a:t>
            </a:r>
            <a:endParaRPr sz="2400">
              <a:solidFill>
                <a:srgbClr val="3D85C6"/>
              </a:solidFill>
              <a:latin typeface="Helvetica Neue Light"/>
              <a:ea typeface="Helvetica Neue Light"/>
              <a:cs typeface="Helvetica Neue Light"/>
              <a:sym typeface="Helvetica Neue Light"/>
            </a:endParaRPr>
          </a:p>
        </p:txBody>
      </p:sp>
      <p:sp>
        <p:nvSpPr>
          <p:cNvPr id="281" name="Google Shape;281;p31"/>
          <p:cNvSpPr/>
          <p:nvPr/>
        </p:nvSpPr>
        <p:spPr>
          <a:xfrm rot="667346">
            <a:off x="5027158" y="378486"/>
            <a:ext cx="2373175" cy="1161229"/>
          </a:xfrm>
          <a:prstGeom prst="cloudCallout">
            <a:avLst>
              <a:gd fmla="val -26654" name="adj1"/>
              <a:gd fmla="val 89250" name="adj2"/>
            </a:avLst>
          </a:prstGeom>
          <a:solidFill>
            <a:srgbClr val="F9CB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sv" sz="1600">
                <a:solidFill>
                  <a:schemeClr val="dk1"/>
                </a:solidFill>
                <a:latin typeface="Helvetica Neue Light"/>
                <a:ea typeface="Helvetica Neue Light"/>
                <a:cs typeface="Helvetica Neue Light"/>
                <a:sym typeface="Helvetica Neue Light"/>
              </a:rPr>
              <a:t>Vad är en hållbar livsstil?</a:t>
            </a:r>
            <a:endParaRPr sz="1600">
              <a:latin typeface="Helvetica Neue Light"/>
              <a:ea typeface="Helvetica Neue Light"/>
              <a:cs typeface="Helvetica Neue Light"/>
              <a:sym typeface="Helvetica Neue Light"/>
            </a:endParaRPr>
          </a:p>
        </p:txBody>
      </p:sp>
      <p:cxnSp>
        <p:nvCxnSpPr>
          <p:cNvPr id="282" name="Google Shape;282;p31"/>
          <p:cNvCxnSpPr/>
          <p:nvPr/>
        </p:nvCxnSpPr>
        <p:spPr>
          <a:xfrm flipH="1" rot="10800000">
            <a:off x="3427475" y="799950"/>
            <a:ext cx="1869600" cy="492000"/>
          </a:xfrm>
          <a:prstGeom prst="straightConnector1">
            <a:avLst/>
          </a:prstGeom>
          <a:noFill/>
          <a:ln cap="flat" cmpd="sng" w="28575">
            <a:solidFill>
              <a:schemeClr val="dk2"/>
            </a:solidFill>
            <a:prstDash val="solid"/>
            <a:round/>
            <a:headEnd len="med" w="med" type="none"/>
            <a:tailEnd len="med" w="med" type="triangle"/>
          </a:ln>
        </p:spPr>
      </p:cxnSp>
      <p:sp>
        <p:nvSpPr>
          <p:cNvPr id="283" name="Google Shape;283;p31"/>
          <p:cNvSpPr txBox="1"/>
          <p:nvPr/>
        </p:nvSpPr>
        <p:spPr>
          <a:xfrm>
            <a:off x="444575" y="733200"/>
            <a:ext cx="3197100" cy="2678100"/>
          </a:xfrm>
          <a:prstGeom prst="rect">
            <a:avLst/>
          </a:prstGeom>
          <a:solidFill>
            <a:srgbClr val="FCE5C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i="1" sz="1000">
              <a:latin typeface="Helvetica Neue Light"/>
              <a:ea typeface="Helvetica Neue Light"/>
              <a:cs typeface="Helvetica Neue Light"/>
              <a:sym typeface="Helvetica Neue Light"/>
            </a:endParaRPr>
          </a:p>
          <a:p>
            <a:pPr indent="0" lvl="0" marL="0" rtl="0" algn="ctr">
              <a:spcBef>
                <a:spcPts val="0"/>
              </a:spcBef>
              <a:spcAft>
                <a:spcPts val="0"/>
              </a:spcAft>
              <a:buNone/>
            </a:pPr>
            <a:r>
              <a:rPr lang="sv" sz="2200">
                <a:latin typeface="Helvetica Neue Light"/>
                <a:ea typeface="Helvetica Neue Light"/>
                <a:cs typeface="Helvetica Neue Light"/>
                <a:sym typeface="Helvetica Neue Light"/>
              </a:rPr>
              <a:t>Klimatkolls definition:</a:t>
            </a:r>
            <a:br>
              <a:rPr i="1" lang="sv" sz="2000">
                <a:latin typeface="Helvetica Neue Light"/>
                <a:ea typeface="Helvetica Neue Light"/>
                <a:cs typeface="Helvetica Neue Light"/>
                <a:sym typeface="Helvetica Neue Light"/>
              </a:rPr>
            </a:br>
            <a:br>
              <a:rPr i="1" lang="sv" sz="2000">
                <a:latin typeface="Helvetica Neue Light"/>
                <a:ea typeface="Helvetica Neue Light"/>
                <a:cs typeface="Helvetica Neue Light"/>
                <a:sym typeface="Helvetica Neue Light"/>
              </a:rPr>
            </a:br>
            <a:r>
              <a:rPr i="1" lang="sv" sz="1800">
                <a:latin typeface="Helvetica Neue Light"/>
                <a:ea typeface="Helvetica Neue Light"/>
                <a:cs typeface="Helvetica Neue Light"/>
                <a:sym typeface="Helvetica Neue Light"/>
              </a:rPr>
              <a:t>Att leva på ett sådant sätt att jag mår bra utan att jag </a:t>
            </a:r>
            <a:r>
              <a:rPr i="1" lang="sv" sz="1800">
                <a:solidFill>
                  <a:schemeClr val="dk1"/>
                </a:solidFill>
                <a:latin typeface="Helvetica Neue Light"/>
                <a:ea typeface="Helvetica Neue Light"/>
                <a:cs typeface="Helvetica Neue Light"/>
                <a:sym typeface="Helvetica Neue Light"/>
              </a:rPr>
              <a:t>hindrar andra varelser eller planeten från att må bra, varken i stunden eller över </a:t>
            </a:r>
            <a:r>
              <a:rPr i="1" lang="sv" sz="1800">
                <a:latin typeface="Helvetica Neue Light"/>
                <a:ea typeface="Helvetica Neue Light"/>
                <a:cs typeface="Helvetica Neue Light"/>
                <a:sym typeface="Helvetica Neue Light"/>
              </a:rPr>
              <a:t>tid.</a:t>
            </a:r>
            <a:endParaRPr i="1" sz="1800">
              <a:latin typeface="Helvetica Neue Light"/>
              <a:ea typeface="Helvetica Neue Light"/>
              <a:cs typeface="Helvetica Neue Light"/>
              <a:sym typeface="Helvetica Neue Light"/>
            </a:endParaRPr>
          </a:p>
          <a:p>
            <a:pPr indent="0" lvl="0" marL="0" rtl="0" algn="ctr">
              <a:spcBef>
                <a:spcPts val="0"/>
              </a:spcBef>
              <a:spcAft>
                <a:spcPts val="0"/>
              </a:spcAft>
              <a:buNone/>
            </a:pPr>
            <a:r>
              <a:t/>
            </a:r>
            <a:endParaRPr i="1" sz="2000">
              <a:latin typeface="Helvetica Neue Light"/>
              <a:ea typeface="Helvetica Neue Light"/>
              <a:cs typeface="Helvetica Neue Light"/>
              <a:sym typeface="Helvetica Neue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2"/>
          <p:cNvSpPr txBox="1"/>
          <p:nvPr/>
        </p:nvSpPr>
        <p:spPr>
          <a:xfrm>
            <a:off x="104550" y="1722650"/>
            <a:ext cx="2254800" cy="76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sv" sz="2400">
                <a:solidFill>
                  <a:schemeClr val="dk1"/>
                </a:solidFill>
                <a:latin typeface="Helvetica Neue Light"/>
                <a:ea typeface="Helvetica Neue Light"/>
                <a:cs typeface="Helvetica Neue Light"/>
                <a:sym typeface="Helvetica Neue Light"/>
              </a:rPr>
              <a:t>Hållbara </a:t>
            </a:r>
            <a:endParaRPr sz="2400">
              <a:solidFill>
                <a:schemeClr val="dk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rPr lang="sv" sz="2400">
                <a:solidFill>
                  <a:schemeClr val="dk1"/>
                </a:solidFill>
                <a:latin typeface="Helvetica Neue Light"/>
                <a:ea typeface="Helvetica Neue Light"/>
                <a:cs typeface="Helvetica Neue Light"/>
                <a:sym typeface="Helvetica Neue Light"/>
              </a:rPr>
              <a:t>Livsstilar</a:t>
            </a:r>
            <a:endParaRPr sz="2400">
              <a:solidFill>
                <a:schemeClr val="dk1"/>
              </a:solidFill>
              <a:latin typeface="Helvetica Neue Light"/>
              <a:ea typeface="Helvetica Neue Light"/>
              <a:cs typeface="Helvetica Neue Light"/>
              <a:sym typeface="Helvetica Neue Light"/>
            </a:endParaRPr>
          </a:p>
        </p:txBody>
      </p:sp>
      <p:pic>
        <p:nvPicPr>
          <p:cNvPr id="289" name="Google Shape;289;p32"/>
          <p:cNvPicPr preferRelativeResize="0"/>
          <p:nvPr/>
        </p:nvPicPr>
        <p:blipFill>
          <a:blip r:embed="rId3">
            <a:alphaModFix/>
          </a:blip>
          <a:stretch>
            <a:fillRect/>
          </a:stretch>
        </p:blipFill>
        <p:spPr>
          <a:xfrm>
            <a:off x="2260449" y="250200"/>
            <a:ext cx="4623100" cy="4537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 name="Shape 65"/>
        <p:cNvGrpSpPr/>
        <p:nvPr/>
      </p:nvGrpSpPr>
      <p:grpSpPr>
        <a:xfrm>
          <a:off x="0" y="0"/>
          <a:ext cx="0" cy="0"/>
          <a:chOff x="0" y="0"/>
          <a:chExt cx="0" cy="0"/>
        </a:xfrm>
      </p:grpSpPr>
      <p:sp>
        <p:nvSpPr>
          <p:cNvPr id="66" name="Google Shape;66;p15"/>
          <p:cNvSpPr txBox="1"/>
          <p:nvPr>
            <p:ph type="title"/>
          </p:nvPr>
        </p:nvSpPr>
        <p:spPr>
          <a:xfrm>
            <a:off x="229500" y="396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latin typeface="Helvetica Neue Light"/>
                <a:ea typeface="Helvetica Neue Light"/>
                <a:cs typeface="Helvetica Neue Light"/>
                <a:sym typeface="Helvetica Neue Light"/>
              </a:rPr>
              <a:t>Lektionsupplägg</a:t>
            </a:r>
            <a:endParaRPr>
              <a:latin typeface="Helvetica Neue Light"/>
              <a:ea typeface="Helvetica Neue Light"/>
              <a:cs typeface="Helvetica Neue Light"/>
              <a:sym typeface="Helvetica Neue Light"/>
            </a:endParaRPr>
          </a:p>
        </p:txBody>
      </p:sp>
      <p:sp>
        <p:nvSpPr>
          <p:cNvPr id="67" name="Google Shape;67;p15"/>
          <p:cNvSpPr txBox="1"/>
          <p:nvPr>
            <p:ph idx="1" type="body"/>
          </p:nvPr>
        </p:nvSpPr>
        <p:spPr>
          <a:xfrm>
            <a:off x="5184325" y="969525"/>
            <a:ext cx="3570300" cy="4001700"/>
          </a:xfrm>
          <a:prstGeom prst="rect">
            <a:avLst/>
          </a:prstGeom>
          <a:ln cap="flat" cmpd="sng" w="38100">
            <a:solidFill>
              <a:srgbClr val="B6D7A8"/>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sv" sz="2200">
                <a:solidFill>
                  <a:schemeClr val="dk1"/>
                </a:solidFill>
                <a:latin typeface="Helvetica Neue Light"/>
                <a:ea typeface="Helvetica Neue Light"/>
                <a:cs typeface="Helvetica Neue Light"/>
                <a:sym typeface="Helvetica Neue Light"/>
              </a:rPr>
              <a:t>Fördjupningar</a:t>
            </a:r>
            <a:endParaRPr sz="22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10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sv" sz="1700" u="sng">
                <a:solidFill>
                  <a:schemeClr val="dk1"/>
                </a:solidFill>
                <a:highlight>
                  <a:srgbClr val="B6E0A6"/>
                </a:highlight>
                <a:latin typeface="Helvetica Neue Light"/>
                <a:ea typeface="Helvetica Neue Light"/>
                <a:cs typeface="Helvetica Neue Light"/>
                <a:sym typeface="Helvetica Neue Light"/>
              </a:rPr>
              <a:t>Fördjupning 1</a:t>
            </a:r>
            <a:r>
              <a:rPr lang="sv" sz="1700">
                <a:solidFill>
                  <a:schemeClr val="dk1"/>
                </a:solidFill>
                <a:latin typeface="Helvetica Neue Light"/>
                <a:ea typeface="Helvetica Neue Light"/>
                <a:cs typeface="Helvetica Neue Light"/>
                <a:sym typeface="Helvetica Neue Light"/>
              </a:rPr>
              <a:t> (10 min) </a:t>
            </a:r>
            <a:endParaRPr sz="17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sv" sz="1700">
                <a:solidFill>
                  <a:schemeClr val="dk1"/>
                </a:solidFill>
                <a:latin typeface="Helvetica Neue Light"/>
                <a:ea typeface="Helvetica Neue Light"/>
                <a:cs typeface="Helvetica Neue Light"/>
                <a:sym typeface="Helvetica Neue Light"/>
              </a:rPr>
              <a:t>Crash course i Kolcykeln</a:t>
            </a:r>
            <a:r>
              <a:rPr lang="sv" sz="1700">
                <a:solidFill>
                  <a:schemeClr val="dk1"/>
                </a:solidFill>
                <a:highlight>
                  <a:srgbClr val="D9EAD3"/>
                </a:highlight>
                <a:latin typeface="Helvetica Neue Light"/>
                <a:ea typeface="Helvetica Neue Light"/>
                <a:cs typeface="Helvetica Neue Light"/>
                <a:sym typeface="Helvetica Neue Light"/>
              </a:rPr>
              <a:t> </a:t>
            </a:r>
            <a:endParaRPr sz="17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13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sv" sz="1700" u="sng">
                <a:solidFill>
                  <a:schemeClr val="dk1"/>
                </a:solidFill>
                <a:highlight>
                  <a:srgbClr val="B6E0A6"/>
                </a:highlight>
                <a:latin typeface="Helvetica Neue Light"/>
                <a:ea typeface="Helvetica Neue Light"/>
                <a:cs typeface="Helvetica Neue Light"/>
                <a:sym typeface="Helvetica Neue Light"/>
              </a:rPr>
              <a:t>Fördjupning 2 </a:t>
            </a:r>
            <a:r>
              <a:rPr lang="sv" sz="1700">
                <a:solidFill>
                  <a:schemeClr val="dk1"/>
                </a:solidFill>
                <a:latin typeface="Helvetica Neue Light"/>
                <a:ea typeface="Helvetica Neue Light"/>
                <a:cs typeface="Helvetica Neue Light"/>
                <a:sym typeface="Helvetica Neue Light"/>
              </a:rPr>
              <a:t> (10-20 min) </a:t>
            </a:r>
            <a:endParaRPr sz="17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sv" sz="1700">
                <a:solidFill>
                  <a:schemeClr val="dk1"/>
                </a:solidFill>
                <a:latin typeface="Helvetica Neue Light"/>
                <a:ea typeface="Helvetica Neue Light"/>
                <a:cs typeface="Helvetica Neue Light"/>
                <a:sym typeface="Helvetica Neue Light"/>
              </a:rPr>
              <a:t>Hållbara livsstilar</a:t>
            </a:r>
            <a:endParaRPr sz="17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457200" lvl="0" marL="0" rtl="0" algn="l">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1400" u="sng">
              <a:solidFill>
                <a:schemeClr val="dk1"/>
              </a:solidFill>
              <a:latin typeface="Helvetica Neue Light"/>
              <a:ea typeface="Helvetica Neue Light"/>
              <a:cs typeface="Helvetica Neue Light"/>
              <a:sym typeface="Helvetica Neue Light"/>
            </a:endParaRPr>
          </a:p>
        </p:txBody>
      </p:sp>
      <p:sp>
        <p:nvSpPr>
          <p:cNvPr id="68" name="Google Shape;68;p15"/>
          <p:cNvSpPr txBox="1"/>
          <p:nvPr>
            <p:ph idx="1" type="body"/>
          </p:nvPr>
        </p:nvSpPr>
        <p:spPr>
          <a:xfrm>
            <a:off x="305700" y="969525"/>
            <a:ext cx="4720500" cy="4001700"/>
          </a:xfrm>
          <a:prstGeom prst="rect">
            <a:avLst/>
          </a:prstGeom>
          <a:ln cap="flat" cmpd="sng" w="38100">
            <a:solidFill>
              <a:srgbClr val="FED87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sv" sz="1700" u="sng">
                <a:solidFill>
                  <a:schemeClr val="dk1"/>
                </a:solidFill>
                <a:highlight>
                  <a:srgbClr val="FED872"/>
                </a:highlight>
                <a:latin typeface="Helvetica Neue Light"/>
                <a:ea typeface="Helvetica Neue Light"/>
                <a:cs typeface="Helvetica Neue Light"/>
                <a:sym typeface="Helvetica Neue Light"/>
              </a:rPr>
              <a:t>Inledning</a:t>
            </a:r>
            <a:r>
              <a:rPr lang="sv" sz="1700">
                <a:solidFill>
                  <a:schemeClr val="dk1"/>
                </a:solidFill>
                <a:latin typeface="Helvetica Neue Light"/>
                <a:ea typeface="Helvetica Neue Light"/>
                <a:cs typeface="Helvetica Neue Light"/>
                <a:sym typeface="Helvetica Neue Light"/>
              </a:rPr>
              <a:t> (5</a:t>
            </a:r>
            <a:r>
              <a:rPr lang="sv" sz="1700">
                <a:solidFill>
                  <a:schemeClr val="dk1"/>
                </a:solidFill>
                <a:latin typeface="Helvetica Neue Light"/>
                <a:ea typeface="Helvetica Neue Light"/>
                <a:cs typeface="Helvetica Neue Light"/>
                <a:sym typeface="Helvetica Neue Light"/>
              </a:rPr>
              <a:t> min) </a:t>
            </a:r>
            <a:br>
              <a:rPr lang="sv" sz="1700">
                <a:solidFill>
                  <a:schemeClr val="dk1"/>
                </a:solidFill>
                <a:latin typeface="Helvetica Neue Light"/>
                <a:ea typeface="Helvetica Neue Light"/>
                <a:cs typeface="Helvetica Neue Light"/>
                <a:sym typeface="Helvetica Neue Light"/>
              </a:rPr>
            </a:br>
            <a:r>
              <a:rPr lang="sv" sz="1700">
                <a:solidFill>
                  <a:schemeClr val="dk1"/>
                </a:solidFill>
                <a:latin typeface="Helvetica Neue Light"/>
                <a:ea typeface="Helvetica Neue Light"/>
                <a:cs typeface="Helvetica Neue Light"/>
                <a:sym typeface="Helvetica Neue Light"/>
              </a:rPr>
              <a:t>Tankar och känslor kring klimatförändringarna</a:t>
            </a:r>
            <a:endParaRPr sz="1300" strike="sngStrike">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br>
              <a:rPr lang="sv" sz="1300">
                <a:solidFill>
                  <a:schemeClr val="dk1"/>
                </a:solidFill>
                <a:latin typeface="Helvetica Neue Light"/>
                <a:ea typeface="Helvetica Neue Light"/>
                <a:cs typeface="Helvetica Neue Light"/>
                <a:sym typeface="Helvetica Neue Light"/>
              </a:rPr>
            </a:br>
            <a:r>
              <a:rPr lang="sv" sz="1700" u="sng">
                <a:solidFill>
                  <a:schemeClr val="dk1"/>
                </a:solidFill>
                <a:highlight>
                  <a:srgbClr val="FED872"/>
                </a:highlight>
                <a:latin typeface="Helvetica Neue Light"/>
                <a:ea typeface="Helvetica Neue Light"/>
                <a:cs typeface="Helvetica Neue Light"/>
                <a:sym typeface="Helvetica Neue Light"/>
              </a:rPr>
              <a:t>Genomgång</a:t>
            </a:r>
            <a:r>
              <a:rPr lang="sv" sz="1700">
                <a:solidFill>
                  <a:schemeClr val="dk1"/>
                </a:solidFill>
                <a:latin typeface="Helvetica Neue Light"/>
                <a:ea typeface="Helvetica Neue Light"/>
                <a:cs typeface="Helvetica Neue Light"/>
                <a:sym typeface="Helvetica Neue Light"/>
              </a:rPr>
              <a:t> (5-10 min)  </a:t>
            </a:r>
            <a:br>
              <a:rPr lang="sv" sz="1700">
                <a:solidFill>
                  <a:schemeClr val="dk1"/>
                </a:solidFill>
                <a:latin typeface="Helvetica Neue Light"/>
                <a:ea typeface="Helvetica Neue Light"/>
                <a:cs typeface="Helvetica Neue Light"/>
                <a:sym typeface="Helvetica Neue Light"/>
              </a:rPr>
            </a:br>
            <a:r>
              <a:rPr lang="sv" sz="1700">
                <a:solidFill>
                  <a:schemeClr val="dk1"/>
                </a:solidFill>
                <a:latin typeface="Helvetica Neue Light"/>
                <a:ea typeface="Helvetica Neue Light"/>
                <a:cs typeface="Helvetica Neue Light"/>
                <a:sym typeface="Helvetica Neue Light"/>
              </a:rPr>
              <a:t>Zooma ut till den övergripande bilden</a:t>
            </a:r>
            <a:br>
              <a:rPr lang="sv" sz="1700">
                <a:solidFill>
                  <a:schemeClr val="dk1"/>
                </a:solidFill>
                <a:latin typeface="Helvetica Neue Light"/>
                <a:ea typeface="Helvetica Neue Light"/>
                <a:cs typeface="Helvetica Neue Light"/>
                <a:sym typeface="Helvetica Neue Light"/>
              </a:rPr>
            </a:br>
            <a:r>
              <a:rPr lang="sv" sz="1700">
                <a:solidFill>
                  <a:schemeClr val="dk1"/>
                </a:solidFill>
                <a:latin typeface="Helvetica Neue Light"/>
                <a:ea typeface="Helvetica Neue Light"/>
                <a:cs typeface="Helvetica Neue Light"/>
                <a:sym typeface="Helvetica Neue Light"/>
              </a:rPr>
              <a:t>	- Vad handlar klimatförändringarna om?</a:t>
            </a:r>
            <a:br>
              <a:rPr lang="sv" sz="1700">
                <a:solidFill>
                  <a:schemeClr val="dk1"/>
                </a:solidFill>
                <a:latin typeface="Helvetica Neue Light"/>
                <a:ea typeface="Helvetica Neue Light"/>
                <a:cs typeface="Helvetica Neue Light"/>
                <a:sym typeface="Helvetica Neue Light"/>
              </a:rPr>
            </a:br>
            <a:r>
              <a:rPr lang="sv" sz="1700">
                <a:solidFill>
                  <a:schemeClr val="dk1"/>
                </a:solidFill>
                <a:latin typeface="Helvetica Neue Light"/>
                <a:ea typeface="Helvetica Neue Light"/>
                <a:cs typeface="Helvetica Neue Light"/>
                <a:sym typeface="Helvetica Neue Light"/>
              </a:rPr>
              <a:t>	- Vad är folk oense om?</a:t>
            </a:r>
            <a:br>
              <a:rPr lang="sv" sz="1700">
                <a:solidFill>
                  <a:schemeClr val="dk1"/>
                </a:solidFill>
                <a:latin typeface="Helvetica Neue Light"/>
                <a:ea typeface="Helvetica Neue Light"/>
                <a:cs typeface="Helvetica Neue Light"/>
                <a:sym typeface="Helvetica Neue Light"/>
              </a:rPr>
            </a:br>
            <a:endParaRPr sz="13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sv" sz="1700" u="sng">
                <a:solidFill>
                  <a:schemeClr val="dk1"/>
                </a:solidFill>
                <a:highlight>
                  <a:srgbClr val="FED872"/>
                </a:highlight>
                <a:latin typeface="Helvetica Neue Light"/>
                <a:ea typeface="Helvetica Neue Light"/>
                <a:cs typeface="Helvetica Neue Light"/>
                <a:sym typeface="Helvetica Neue Light"/>
              </a:rPr>
              <a:t>Kortspelet Klimatkoll</a:t>
            </a:r>
            <a:r>
              <a:rPr lang="sv" sz="1700">
                <a:solidFill>
                  <a:schemeClr val="dk1"/>
                </a:solidFill>
                <a:latin typeface="Helvetica Neue Light"/>
                <a:ea typeface="Helvetica Neue Light"/>
                <a:cs typeface="Helvetica Neue Light"/>
                <a:sym typeface="Helvetica Neue Light"/>
              </a:rPr>
              <a:t> ( 30 min)</a:t>
            </a:r>
            <a:endParaRPr sz="17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sv" sz="1700">
                <a:solidFill>
                  <a:schemeClr val="dk1"/>
                </a:solidFill>
                <a:latin typeface="Helvetica Neue Light"/>
                <a:ea typeface="Helvetica Neue Light"/>
                <a:cs typeface="Helvetica Neue Light"/>
                <a:sym typeface="Helvetica Neue Light"/>
              </a:rPr>
              <a:t>	- I</a:t>
            </a:r>
            <a:r>
              <a:rPr lang="sv" sz="1700">
                <a:solidFill>
                  <a:schemeClr val="dk1"/>
                </a:solidFill>
                <a:latin typeface="Helvetica Neue Light"/>
                <a:ea typeface="Helvetica Neue Light"/>
                <a:cs typeface="Helvetica Neue Light"/>
                <a:sym typeface="Helvetica Neue Light"/>
              </a:rPr>
              <a:t>ntroducera korten och spelreglerna</a:t>
            </a:r>
            <a:br>
              <a:rPr lang="sv" sz="1700">
                <a:solidFill>
                  <a:schemeClr val="dk1"/>
                </a:solidFill>
                <a:latin typeface="Helvetica Neue Light"/>
                <a:ea typeface="Helvetica Neue Light"/>
                <a:cs typeface="Helvetica Neue Light"/>
                <a:sym typeface="Helvetica Neue Light"/>
              </a:rPr>
            </a:br>
            <a:r>
              <a:rPr lang="sv" sz="1700">
                <a:solidFill>
                  <a:schemeClr val="dk1"/>
                </a:solidFill>
                <a:latin typeface="Helvetica Neue Light"/>
                <a:ea typeface="Helvetica Neue Light"/>
                <a:cs typeface="Helvetica Neue Light"/>
                <a:sym typeface="Helvetica Neue Light"/>
              </a:rPr>
              <a:t>	- Spela i grupper om 4-6 elever</a:t>
            </a:r>
            <a:endParaRPr sz="1700">
              <a:solidFill>
                <a:schemeClr val="dk1"/>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rPr lang="sv" sz="1700">
                <a:solidFill>
                  <a:schemeClr val="dk1"/>
                </a:solidFill>
                <a:latin typeface="Helvetica Neue Light"/>
                <a:ea typeface="Helvetica Neue Light"/>
                <a:cs typeface="Helvetica Neue Light"/>
                <a:sym typeface="Helvetica Neue Light"/>
              </a:rPr>
              <a:t>- Diskutera och reflektera tillsammans</a:t>
            </a:r>
            <a:br>
              <a:rPr lang="sv" sz="1400" u="sng">
                <a:solidFill>
                  <a:schemeClr val="dk1"/>
                </a:solidFill>
                <a:latin typeface="Helvetica Neue Light"/>
                <a:ea typeface="Helvetica Neue Light"/>
                <a:cs typeface="Helvetica Neue Light"/>
                <a:sym typeface="Helvetica Neue Light"/>
              </a:rPr>
            </a:br>
            <a:br>
              <a:rPr lang="sv" sz="1400" u="sng">
                <a:solidFill>
                  <a:schemeClr val="dk1"/>
                </a:solidFill>
                <a:latin typeface="Helvetica Neue Light"/>
                <a:ea typeface="Helvetica Neue Light"/>
                <a:cs typeface="Helvetica Neue Light"/>
                <a:sym typeface="Helvetica Neue Light"/>
              </a:rPr>
            </a:br>
            <a:endParaRPr sz="1400">
              <a:latin typeface="Helvetica Neue Light"/>
              <a:ea typeface="Helvetica Neue Light"/>
              <a:cs typeface="Helvetica Neue Light"/>
              <a:sym typeface="Helvetica Neue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33"/>
          <p:cNvPicPr preferRelativeResize="0"/>
          <p:nvPr/>
        </p:nvPicPr>
        <p:blipFill>
          <a:blip r:embed="rId3">
            <a:alphaModFix/>
          </a:blip>
          <a:stretch>
            <a:fillRect/>
          </a:stretch>
        </p:blipFill>
        <p:spPr>
          <a:xfrm>
            <a:off x="2260449" y="250200"/>
            <a:ext cx="4623100" cy="4537775"/>
          </a:xfrm>
          <a:prstGeom prst="rect">
            <a:avLst/>
          </a:prstGeom>
          <a:noFill/>
          <a:ln>
            <a:noFill/>
          </a:ln>
        </p:spPr>
      </p:pic>
      <p:sp>
        <p:nvSpPr>
          <p:cNvPr id="295" name="Google Shape;295;p33"/>
          <p:cNvSpPr/>
          <p:nvPr/>
        </p:nvSpPr>
        <p:spPr>
          <a:xfrm flipH="1" rot="5400000">
            <a:off x="2397900" y="370639"/>
            <a:ext cx="4348200" cy="4296900"/>
          </a:xfrm>
          <a:prstGeom prst="pie">
            <a:avLst>
              <a:gd fmla="val 0" name="adj1"/>
              <a:gd fmla="val 9246704" name="adj2"/>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3"/>
          <p:cNvSpPr txBox="1"/>
          <p:nvPr/>
        </p:nvSpPr>
        <p:spPr>
          <a:xfrm>
            <a:off x="104550" y="1722650"/>
            <a:ext cx="2254800" cy="76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sv" sz="2400">
                <a:solidFill>
                  <a:schemeClr val="dk1"/>
                </a:solidFill>
                <a:latin typeface="Helvetica Neue Light"/>
                <a:ea typeface="Helvetica Neue Light"/>
                <a:cs typeface="Helvetica Neue Light"/>
                <a:sym typeface="Helvetica Neue Light"/>
              </a:rPr>
              <a:t>Hållbar</a:t>
            </a:r>
            <a:endParaRPr sz="2400">
              <a:solidFill>
                <a:schemeClr val="dk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rPr lang="sv" sz="2400" strike="sngStrike">
                <a:solidFill>
                  <a:schemeClr val="dk1"/>
                </a:solidFill>
                <a:latin typeface="Helvetica Neue Light"/>
                <a:ea typeface="Helvetica Neue Light"/>
                <a:cs typeface="Helvetica Neue Light"/>
                <a:sym typeface="Helvetica Neue Light"/>
              </a:rPr>
              <a:t>Livsstilar</a:t>
            </a:r>
            <a:endParaRPr sz="2400" strike="sngStrike">
              <a:solidFill>
                <a:schemeClr val="dk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None/>
            </a:pPr>
            <a:r>
              <a:rPr lang="sv" sz="2400">
                <a:solidFill>
                  <a:schemeClr val="dk1"/>
                </a:solidFill>
                <a:latin typeface="Helvetica Neue Light"/>
                <a:ea typeface="Helvetica Neue Light"/>
                <a:cs typeface="Helvetica Neue Light"/>
                <a:sym typeface="Helvetica Neue Light"/>
              </a:rPr>
              <a:t>Konsumtion</a:t>
            </a:r>
            <a:endParaRPr sz="24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4"/>
          <p:cNvSpPr txBox="1"/>
          <p:nvPr>
            <p:ph idx="1" type="body"/>
          </p:nvPr>
        </p:nvSpPr>
        <p:spPr>
          <a:xfrm>
            <a:off x="235500" y="840650"/>
            <a:ext cx="5102700" cy="33327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sv" sz="3600">
                <a:solidFill>
                  <a:schemeClr val="dk1"/>
                </a:solidFill>
                <a:latin typeface="Helvetica Neue Light"/>
                <a:ea typeface="Helvetica Neue Light"/>
                <a:cs typeface="Helvetica Neue Light"/>
                <a:sym typeface="Helvetica Neue Light"/>
              </a:rPr>
              <a:t>Klura i grupp</a:t>
            </a:r>
            <a:br>
              <a:rPr lang="sv" sz="1700">
                <a:solidFill>
                  <a:schemeClr val="dk1"/>
                </a:solidFill>
                <a:latin typeface="Helvetica Neue Light"/>
                <a:ea typeface="Helvetica Neue Light"/>
                <a:cs typeface="Helvetica Neue Light"/>
                <a:sym typeface="Helvetica Neue Light"/>
              </a:rPr>
            </a:br>
            <a:br>
              <a:rPr lang="sv" sz="1700">
                <a:solidFill>
                  <a:schemeClr val="dk1"/>
                </a:solidFill>
                <a:latin typeface="Helvetica Neue Light"/>
                <a:ea typeface="Helvetica Neue Light"/>
                <a:cs typeface="Helvetica Neue Light"/>
                <a:sym typeface="Helvetica Neue Light"/>
              </a:rPr>
            </a:br>
            <a:r>
              <a:rPr lang="sv" sz="2100">
                <a:solidFill>
                  <a:schemeClr val="dk1"/>
                </a:solidFill>
                <a:highlight>
                  <a:srgbClr val="FED872"/>
                </a:highlight>
                <a:latin typeface="Helvetica Neue Light"/>
                <a:ea typeface="Helvetica Neue Light"/>
                <a:cs typeface="Helvetica Neue Light"/>
                <a:sym typeface="Helvetica Neue Light"/>
              </a:rPr>
              <a:t>Tänk ut en sak ni skulle kunna </a:t>
            </a:r>
            <a:br>
              <a:rPr lang="sv" sz="2100">
                <a:solidFill>
                  <a:schemeClr val="dk1"/>
                </a:solidFill>
                <a:highlight>
                  <a:srgbClr val="FED872"/>
                </a:highlight>
                <a:latin typeface="Helvetica Neue Light"/>
                <a:ea typeface="Helvetica Neue Light"/>
                <a:cs typeface="Helvetica Neue Light"/>
                <a:sym typeface="Helvetica Neue Light"/>
              </a:rPr>
            </a:br>
            <a:r>
              <a:rPr lang="sv" sz="2100">
                <a:solidFill>
                  <a:schemeClr val="dk1"/>
                </a:solidFill>
                <a:highlight>
                  <a:srgbClr val="FED872"/>
                </a:highlight>
                <a:latin typeface="Helvetica Neue Light"/>
                <a:ea typeface="Helvetica Neue Light"/>
                <a:cs typeface="Helvetica Neue Light"/>
                <a:sym typeface="Helvetica Neue Light"/>
              </a:rPr>
              <a:t>göra inom varje fält (äta, åka, bo, shoppa) </a:t>
            </a:r>
            <a:br>
              <a:rPr lang="sv" sz="2100">
                <a:solidFill>
                  <a:schemeClr val="dk1"/>
                </a:solidFill>
                <a:highlight>
                  <a:srgbClr val="FED872"/>
                </a:highlight>
                <a:latin typeface="Helvetica Neue Light"/>
                <a:ea typeface="Helvetica Neue Light"/>
                <a:cs typeface="Helvetica Neue Light"/>
                <a:sym typeface="Helvetica Neue Light"/>
              </a:rPr>
            </a:br>
            <a:r>
              <a:rPr lang="sv" sz="2100">
                <a:solidFill>
                  <a:schemeClr val="dk1"/>
                </a:solidFill>
                <a:highlight>
                  <a:srgbClr val="FED872"/>
                </a:highlight>
                <a:latin typeface="Helvetica Neue Light"/>
                <a:ea typeface="Helvetica Neue Light"/>
                <a:cs typeface="Helvetica Neue Light"/>
                <a:sym typeface="Helvetica Neue Light"/>
              </a:rPr>
              <a:t>för att konsumera mer hållbart</a:t>
            </a:r>
            <a:br>
              <a:rPr lang="sv" sz="1700">
                <a:solidFill>
                  <a:schemeClr val="dk1"/>
                </a:solidFill>
                <a:latin typeface="Helvetica Neue Light"/>
                <a:ea typeface="Helvetica Neue Light"/>
                <a:cs typeface="Helvetica Neue Light"/>
                <a:sym typeface="Helvetica Neue Light"/>
              </a:rPr>
            </a:br>
            <a:br>
              <a:rPr lang="sv" sz="1700">
                <a:solidFill>
                  <a:schemeClr val="dk1"/>
                </a:solidFill>
                <a:latin typeface="Helvetica Neue Light"/>
                <a:ea typeface="Helvetica Neue Light"/>
                <a:cs typeface="Helvetica Neue Light"/>
                <a:sym typeface="Helvetica Neue Light"/>
              </a:rPr>
            </a:br>
            <a:r>
              <a:rPr lang="sv" sz="1700">
                <a:solidFill>
                  <a:schemeClr val="dk1"/>
                </a:solidFill>
                <a:latin typeface="Helvetica Neue Light"/>
                <a:ea typeface="Helvetica Neue Light"/>
                <a:cs typeface="Helvetica Neue Light"/>
                <a:sym typeface="Helvetica Neue Light"/>
              </a:rPr>
              <a:t>Försök vara så specifika som möjligt, t.ex. </a:t>
            </a:r>
            <a:br>
              <a:rPr lang="sv" sz="1700">
                <a:solidFill>
                  <a:schemeClr val="dk1"/>
                </a:solidFill>
                <a:latin typeface="Helvetica Neue Light"/>
                <a:ea typeface="Helvetica Neue Light"/>
                <a:cs typeface="Helvetica Neue Light"/>
                <a:sym typeface="Helvetica Neue Light"/>
              </a:rPr>
            </a:br>
            <a:r>
              <a:rPr lang="sv" sz="1700">
                <a:solidFill>
                  <a:schemeClr val="dk1"/>
                </a:solidFill>
                <a:latin typeface="Helvetica Neue Light"/>
                <a:ea typeface="Helvetica Neue Light"/>
                <a:cs typeface="Helvetica Neue Light"/>
                <a:sym typeface="Helvetica Neue Light"/>
              </a:rPr>
              <a:t>“ta cykeln till träningen istället för att bli skjutsad” snarare än “resa hållbart”</a:t>
            </a:r>
            <a:br>
              <a:rPr lang="sv" sz="1700">
                <a:solidFill>
                  <a:schemeClr val="dk1"/>
                </a:solidFill>
                <a:latin typeface="Helvetica Neue Light"/>
                <a:ea typeface="Helvetica Neue Light"/>
                <a:cs typeface="Helvetica Neue Light"/>
                <a:sym typeface="Helvetica Neue Light"/>
              </a:rPr>
            </a:br>
            <a:endParaRPr sz="1700">
              <a:solidFill>
                <a:schemeClr val="dk1"/>
              </a:solidFill>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None/>
            </a:pPr>
            <a:r>
              <a:rPr lang="sv" sz="1700">
                <a:solidFill>
                  <a:schemeClr val="dk1"/>
                </a:solidFill>
                <a:latin typeface="Helvetica Neue Light"/>
                <a:ea typeface="Helvetica Neue Light"/>
                <a:cs typeface="Helvetica Neue Light"/>
                <a:sym typeface="Helvetica Neue Light"/>
              </a:rPr>
              <a:t>Diskutera i 5 minuter i smågrupper</a:t>
            </a:r>
            <a:endParaRPr sz="1700">
              <a:solidFill>
                <a:schemeClr val="dk1"/>
              </a:solidFill>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None/>
            </a:pPr>
            <a:r>
              <a:rPr lang="sv" sz="1700">
                <a:solidFill>
                  <a:schemeClr val="dk1"/>
                </a:solidFill>
                <a:latin typeface="Helvetica Neue Light"/>
                <a:ea typeface="Helvetica Neue Light"/>
                <a:cs typeface="Helvetica Neue Light"/>
                <a:sym typeface="Helvetica Neue Light"/>
              </a:rPr>
              <a:t>skriv ner era förslag + dela i helgrupp när ni är klara</a:t>
            </a:r>
            <a:endParaRPr sz="1700">
              <a:solidFill>
                <a:schemeClr val="dk1"/>
              </a:solidFill>
              <a:latin typeface="Helvetica Neue Light"/>
              <a:ea typeface="Helvetica Neue Light"/>
              <a:cs typeface="Helvetica Neue Light"/>
              <a:sym typeface="Helvetica Neue Light"/>
            </a:endParaRPr>
          </a:p>
        </p:txBody>
      </p:sp>
      <p:pic>
        <p:nvPicPr>
          <p:cNvPr id="302" name="Google Shape;302;p34"/>
          <p:cNvPicPr preferRelativeResize="0"/>
          <p:nvPr/>
        </p:nvPicPr>
        <p:blipFill>
          <a:blip r:embed="rId3">
            <a:alphaModFix/>
          </a:blip>
          <a:stretch>
            <a:fillRect/>
          </a:stretch>
        </p:blipFill>
        <p:spPr>
          <a:xfrm>
            <a:off x="5475225" y="840650"/>
            <a:ext cx="3395475" cy="3332801"/>
          </a:xfrm>
          <a:prstGeom prst="rect">
            <a:avLst/>
          </a:prstGeom>
          <a:noFill/>
          <a:ln>
            <a:noFill/>
          </a:ln>
        </p:spPr>
      </p:pic>
      <p:sp>
        <p:nvSpPr>
          <p:cNvPr id="303" name="Google Shape;303;p34"/>
          <p:cNvSpPr/>
          <p:nvPr/>
        </p:nvSpPr>
        <p:spPr>
          <a:xfrm flipH="1" rot="5400000">
            <a:off x="5576160" y="929084"/>
            <a:ext cx="3193500" cy="3156000"/>
          </a:xfrm>
          <a:prstGeom prst="pie">
            <a:avLst>
              <a:gd fmla="val 0" name="adj1"/>
              <a:gd fmla="val 9246704" name="adj2"/>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07" name="Shape 307"/>
        <p:cNvGrpSpPr/>
        <p:nvPr/>
      </p:nvGrpSpPr>
      <p:grpSpPr>
        <a:xfrm>
          <a:off x="0" y="0"/>
          <a:ext cx="0" cy="0"/>
          <a:chOff x="0" y="0"/>
          <a:chExt cx="0" cy="0"/>
        </a:xfrm>
      </p:grpSpPr>
      <p:sp>
        <p:nvSpPr>
          <p:cNvPr id="308" name="Google Shape;308;p35"/>
          <p:cNvSpPr txBox="1"/>
          <p:nvPr/>
        </p:nvSpPr>
        <p:spPr>
          <a:xfrm>
            <a:off x="4688350" y="3224100"/>
            <a:ext cx="4190400" cy="1618200"/>
          </a:xfrm>
          <a:prstGeom prst="rect">
            <a:avLst/>
          </a:prstGeom>
          <a:solidFill>
            <a:srgbClr val="D9EAD3"/>
          </a:solidFill>
          <a:ln cap="flat" cmpd="sng" w="2857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3000">
                <a:solidFill>
                  <a:srgbClr val="5DAAB5"/>
                </a:solidFill>
                <a:latin typeface="Helvetica Neue Light"/>
                <a:ea typeface="Helvetica Neue Light"/>
                <a:cs typeface="Helvetica Neue Light"/>
                <a:sym typeface="Helvetica Neue Light"/>
              </a:rPr>
              <a:t>Äta</a:t>
            </a:r>
            <a:br>
              <a:rPr lang="sv" sz="3000">
                <a:solidFill>
                  <a:srgbClr val="3D85C6"/>
                </a:solidFill>
                <a:latin typeface="Helvetica Neue Light"/>
                <a:ea typeface="Helvetica Neue Light"/>
                <a:cs typeface="Helvetica Neue Light"/>
                <a:sym typeface="Helvetica Neue Light"/>
              </a:rPr>
            </a:br>
            <a:endParaRPr sz="2400">
              <a:solidFill>
                <a:srgbClr val="434343"/>
              </a:solidFill>
              <a:latin typeface="Helvetica Neue Light"/>
              <a:ea typeface="Helvetica Neue Light"/>
              <a:cs typeface="Helvetica Neue Light"/>
              <a:sym typeface="Helvetica Neue Light"/>
            </a:endParaRPr>
          </a:p>
        </p:txBody>
      </p:sp>
      <p:sp>
        <p:nvSpPr>
          <p:cNvPr id="309" name="Google Shape;309;p35"/>
          <p:cNvSpPr txBox="1"/>
          <p:nvPr/>
        </p:nvSpPr>
        <p:spPr>
          <a:xfrm>
            <a:off x="539550" y="407250"/>
            <a:ext cx="8064900" cy="579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sv" sz="4400">
                <a:solidFill>
                  <a:schemeClr val="dk1"/>
                </a:solidFill>
                <a:latin typeface="Helvetica Neue Light"/>
                <a:ea typeface="Helvetica Neue Light"/>
                <a:cs typeface="Helvetica Neue Light"/>
                <a:sym typeface="Helvetica Neue Light"/>
              </a:rPr>
              <a:t>Era</a:t>
            </a:r>
            <a:r>
              <a:rPr lang="sv" sz="4400">
                <a:solidFill>
                  <a:schemeClr val="dk1"/>
                </a:solidFill>
                <a:latin typeface="Helvetica Neue Light"/>
                <a:ea typeface="Helvetica Neue Light"/>
                <a:cs typeface="Helvetica Neue Light"/>
                <a:sym typeface="Helvetica Neue Light"/>
              </a:rPr>
              <a:t> tips för en hållbarare livsstil</a:t>
            </a:r>
            <a:endParaRPr sz="4400">
              <a:solidFill>
                <a:schemeClr val="dk1"/>
              </a:solidFill>
              <a:latin typeface="Helvetica Neue Light"/>
              <a:ea typeface="Helvetica Neue Light"/>
              <a:cs typeface="Helvetica Neue Light"/>
              <a:sym typeface="Helvetica Neue Light"/>
            </a:endParaRPr>
          </a:p>
        </p:txBody>
      </p:sp>
      <p:sp>
        <p:nvSpPr>
          <p:cNvPr id="310" name="Google Shape;310;p35"/>
          <p:cNvSpPr txBox="1"/>
          <p:nvPr/>
        </p:nvSpPr>
        <p:spPr>
          <a:xfrm>
            <a:off x="317350" y="3224100"/>
            <a:ext cx="4190400" cy="1618200"/>
          </a:xfrm>
          <a:prstGeom prst="rect">
            <a:avLst/>
          </a:prstGeom>
          <a:solidFill>
            <a:srgbClr val="B6E0A6"/>
          </a:solidFill>
          <a:ln cap="flat" cmpd="sng" w="2857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3000">
                <a:solidFill>
                  <a:srgbClr val="548135"/>
                </a:solidFill>
                <a:latin typeface="Helvetica Neue Light"/>
                <a:ea typeface="Helvetica Neue Light"/>
                <a:cs typeface="Helvetica Neue Light"/>
                <a:sym typeface="Helvetica Neue Light"/>
              </a:rPr>
              <a:t>Shoppa</a:t>
            </a:r>
            <a:br>
              <a:rPr lang="sv" sz="2400">
                <a:solidFill>
                  <a:srgbClr val="3D85C6"/>
                </a:solidFill>
                <a:latin typeface="Helvetica Neue Light"/>
                <a:ea typeface="Helvetica Neue Light"/>
                <a:cs typeface="Helvetica Neue Light"/>
                <a:sym typeface="Helvetica Neue Light"/>
              </a:rPr>
            </a:br>
            <a:endParaRPr sz="2400">
              <a:solidFill>
                <a:srgbClr val="434343"/>
              </a:solidFill>
              <a:latin typeface="Helvetica Neue Light"/>
              <a:ea typeface="Helvetica Neue Light"/>
              <a:cs typeface="Helvetica Neue Light"/>
              <a:sym typeface="Helvetica Neue Light"/>
            </a:endParaRPr>
          </a:p>
        </p:txBody>
      </p:sp>
      <p:sp>
        <p:nvSpPr>
          <p:cNvPr id="311" name="Google Shape;311;p35"/>
          <p:cNvSpPr txBox="1"/>
          <p:nvPr/>
        </p:nvSpPr>
        <p:spPr>
          <a:xfrm>
            <a:off x="4679950" y="1458450"/>
            <a:ext cx="4198800" cy="1618200"/>
          </a:xfrm>
          <a:prstGeom prst="rect">
            <a:avLst/>
          </a:prstGeom>
          <a:solidFill>
            <a:srgbClr val="FFE599"/>
          </a:solidFill>
          <a:ln cap="flat" cmpd="sng" w="28575">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3000">
                <a:solidFill>
                  <a:schemeClr val="accent4"/>
                </a:solidFill>
                <a:latin typeface="Helvetica Neue Light"/>
                <a:ea typeface="Helvetica Neue Light"/>
                <a:cs typeface="Helvetica Neue Light"/>
                <a:sym typeface="Helvetica Neue Light"/>
              </a:rPr>
              <a:t>Åka</a:t>
            </a:r>
            <a:br>
              <a:rPr lang="sv" sz="2400">
                <a:solidFill>
                  <a:srgbClr val="3D85C6"/>
                </a:solidFill>
                <a:latin typeface="Helvetica Neue Light"/>
                <a:ea typeface="Helvetica Neue Light"/>
                <a:cs typeface="Helvetica Neue Light"/>
                <a:sym typeface="Helvetica Neue Light"/>
              </a:rPr>
            </a:br>
            <a:endParaRPr sz="2400">
              <a:solidFill>
                <a:srgbClr val="434343"/>
              </a:solidFill>
              <a:latin typeface="Helvetica Neue Light"/>
              <a:ea typeface="Helvetica Neue Light"/>
              <a:cs typeface="Helvetica Neue Light"/>
              <a:sym typeface="Helvetica Neue Light"/>
            </a:endParaRPr>
          </a:p>
        </p:txBody>
      </p:sp>
      <p:sp>
        <p:nvSpPr>
          <p:cNvPr id="312" name="Google Shape;312;p35"/>
          <p:cNvSpPr txBox="1"/>
          <p:nvPr/>
        </p:nvSpPr>
        <p:spPr>
          <a:xfrm>
            <a:off x="317350" y="1458450"/>
            <a:ext cx="4190400" cy="1618200"/>
          </a:xfrm>
          <a:prstGeom prst="rect">
            <a:avLst/>
          </a:prstGeom>
          <a:solidFill>
            <a:srgbClr val="FCE5CD"/>
          </a:solidFill>
          <a:ln cap="flat" cmpd="sng" w="2857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3000">
                <a:solidFill>
                  <a:srgbClr val="EA9999"/>
                </a:solidFill>
                <a:latin typeface="Helvetica Neue Light"/>
                <a:ea typeface="Helvetica Neue Light"/>
                <a:cs typeface="Helvetica Neue Light"/>
                <a:sym typeface="Helvetica Neue Light"/>
              </a:rPr>
              <a:t>Bo</a:t>
            </a:r>
            <a:br>
              <a:rPr lang="sv" sz="2400">
                <a:solidFill>
                  <a:srgbClr val="3D85C6"/>
                </a:solidFill>
                <a:latin typeface="Helvetica Neue Light"/>
                <a:ea typeface="Helvetica Neue Light"/>
                <a:cs typeface="Helvetica Neue Light"/>
                <a:sym typeface="Helvetica Neue Light"/>
              </a:rPr>
            </a:br>
            <a:endParaRPr sz="2400">
              <a:solidFill>
                <a:srgbClr val="434343"/>
              </a:solidFill>
              <a:latin typeface="Helvetica Neue Light"/>
              <a:ea typeface="Helvetica Neue Light"/>
              <a:cs typeface="Helvetica Neue Light"/>
              <a:sym typeface="Helvetica Neue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6" name="Shape 316"/>
        <p:cNvGrpSpPr/>
        <p:nvPr/>
      </p:nvGrpSpPr>
      <p:grpSpPr>
        <a:xfrm>
          <a:off x="0" y="0"/>
          <a:ext cx="0" cy="0"/>
          <a:chOff x="0" y="0"/>
          <a:chExt cx="0" cy="0"/>
        </a:xfrm>
      </p:grpSpPr>
      <p:sp>
        <p:nvSpPr>
          <p:cNvPr id="317" name="Google Shape;317;p36"/>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latin typeface="Helvetica Neue Light"/>
                <a:ea typeface="Helvetica Neue Light"/>
                <a:cs typeface="Helvetica Neue Light"/>
                <a:sym typeface="Helvetica Neue Light"/>
              </a:rPr>
              <a:t>Referenslista</a:t>
            </a:r>
            <a:endParaRPr>
              <a:latin typeface="Helvetica Neue Light"/>
              <a:ea typeface="Helvetica Neue Light"/>
              <a:cs typeface="Helvetica Neue Light"/>
              <a:sym typeface="Helvetica Neue Light"/>
            </a:endParaRPr>
          </a:p>
        </p:txBody>
      </p:sp>
      <p:sp>
        <p:nvSpPr>
          <p:cNvPr id="318" name="Google Shape;318;p36"/>
          <p:cNvSpPr txBox="1"/>
          <p:nvPr>
            <p:ph idx="1" type="body"/>
          </p:nvPr>
        </p:nvSpPr>
        <p:spPr>
          <a:xfrm>
            <a:off x="311700" y="923875"/>
            <a:ext cx="8520600" cy="3416400"/>
          </a:xfrm>
          <a:prstGeom prst="rect">
            <a:avLst/>
          </a:prstGeom>
        </p:spPr>
        <p:txBody>
          <a:bodyPr anchorCtr="0" anchor="t" bIns="91425" lIns="91425" spcFirstLastPara="1" rIns="91425" wrap="square" tIns="91425">
            <a:normAutofit fontScale="25000" lnSpcReduction="20000"/>
          </a:bodyPr>
          <a:lstStyle/>
          <a:p>
            <a:pPr indent="-295275" lvl="0" marL="457200" rtl="0" algn="l">
              <a:lnSpc>
                <a:spcPct val="150000"/>
              </a:lnSpc>
              <a:spcBef>
                <a:spcPts val="1200"/>
              </a:spcBef>
              <a:spcAft>
                <a:spcPts val="0"/>
              </a:spcAft>
              <a:buClr>
                <a:schemeClr val="dk1"/>
              </a:buClr>
              <a:buSzPct val="100000"/>
              <a:buFont typeface="Helvetica Neue Light"/>
              <a:buChar char="●"/>
            </a:pPr>
            <a:r>
              <a:rPr lang="sv" sz="4200">
                <a:solidFill>
                  <a:schemeClr val="dk1"/>
                </a:solidFill>
                <a:latin typeface="Helvetica Neue Light"/>
                <a:ea typeface="Helvetica Neue Light"/>
                <a:cs typeface="Helvetica Neue Light"/>
                <a:sym typeface="Helvetica Neue Light"/>
              </a:rPr>
              <a:t>Doherty, T. J., &amp; Clayton, S. (2011). The psychological impacts of global climate change. </a:t>
            </a:r>
            <a:r>
              <a:rPr i="1" lang="sv" sz="4200">
                <a:solidFill>
                  <a:schemeClr val="dk1"/>
                </a:solidFill>
                <a:latin typeface="Helvetica Neue Light"/>
                <a:ea typeface="Helvetica Neue Light"/>
                <a:cs typeface="Helvetica Neue Light"/>
                <a:sym typeface="Helvetica Neue Light"/>
              </a:rPr>
              <a:t>American Psychologist</a:t>
            </a:r>
            <a:r>
              <a:rPr lang="sv" sz="4200">
                <a:solidFill>
                  <a:schemeClr val="dk1"/>
                </a:solidFill>
                <a:latin typeface="Helvetica Neue Light"/>
                <a:ea typeface="Helvetica Neue Light"/>
                <a:cs typeface="Helvetica Neue Light"/>
                <a:sym typeface="Helvetica Neue Light"/>
              </a:rPr>
              <a:t>, </a:t>
            </a:r>
            <a:r>
              <a:rPr i="1" lang="sv" sz="4200">
                <a:solidFill>
                  <a:schemeClr val="dk1"/>
                </a:solidFill>
                <a:latin typeface="Helvetica Neue Light"/>
                <a:ea typeface="Helvetica Neue Light"/>
                <a:cs typeface="Helvetica Neue Light"/>
                <a:sym typeface="Helvetica Neue Light"/>
              </a:rPr>
              <a:t>66</a:t>
            </a:r>
            <a:r>
              <a:rPr lang="sv" sz="4200">
                <a:solidFill>
                  <a:schemeClr val="dk1"/>
                </a:solidFill>
                <a:latin typeface="Helvetica Neue Light"/>
                <a:ea typeface="Helvetica Neue Light"/>
                <a:cs typeface="Helvetica Neue Light"/>
                <a:sym typeface="Helvetica Neue Light"/>
              </a:rPr>
              <a:t>(4), 265–276.</a:t>
            </a:r>
            <a:r>
              <a:rPr lang="sv" sz="4200">
                <a:solidFill>
                  <a:schemeClr val="dk1"/>
                </a:solidFill>
                <a:uFill>
                  <a:noFill/>
                </a:uFill>
                <a:latin typeface="Helvetica Neue Light"/>
                <a:ea typeface="Helvetica Neue Light"/>
                <a:cs typeface="Helvetica Neue Light"/>
                <a:sym typeface="Helvetica Neue Light"/>
                <a:hlinkClick r:id="rId3">
                  <a:extLst>
                    <a:ext uri="{A12FA001-AC4F-418D-AE19-62706E023703}">
                      <ahyp:hlinkClr val="tx"/>
                    </a:ext>
                  </a:extLst>
                </a:hlinkClick>
              </a:rPr>
              <a:t> </a:t>
            </a:r>
            <a:r>
              <a:rPr lang="sv" sz="4200" u="sng">
                <a:solidFill>
                  <a:schemeClr val="dk1"/>
                </a:solidFill>
                <a:latin typeface="Helvetica Neue Light"/>
                <a:ea typeface="Helvetica Neue Light"/>
                <a:cs typeface="Helvetica Neue Light"/>
                <a:sym typeface="Helvetica Neue Light"/>
                <a:hlinkClick r:id="rId4">
                  <a:extLst>
                    <a:ext uri="{A12FA001-AC4F-418D-AE19-62706E023703}">
                      <ahyp:hlinkClr val="tx"/>
                    </a:ext>
                  </a:extLst>
                </a:hlinkClick>
              </a:rPr>
              <a:t>https://doi.org/10.1037/a0023141</a:t>
            </a:r>
            <a:br>
              <a:rPr lang="sv" sz="4200" u="sng">
                <a:solidFill>
                  <a:schemeClr val="dk1"/>
                </a:solidFill>
                <a:latin typeface="Helvetica Neue Light"/>
                <a:ea typeface="Helvetica Neue Light"/>
                <a:cs typeface="Helvetica Neue Light"/>
                <a:sym typeface="Helvetica Neue Light"/>
              </a:rPr>
            </a:br>
            <a:endParaRPr sz="4200" u="sng">
              <a:solidFill>
                <a:schemeClr val="dk1"/>
              </a:solidFill>
              <a:latin typeface="Helvetica Neue Light"/>
              <a:ea typeface="Helvetica Neue Light"/>
              <a:cs typeface="Helvetica Neue Light"/>
              <a:sym typeface="Helvetica Neue Light"/>
            </a:endParaRPr>
          </a:p>
          <a:p>
            <a:pPr indent="-295275" lvl="0" marL="457200" rtl="0" algn="l">
              <a:lnSpc>
                <a:spcPct val="150000"/>
              </a:lnSpc>
              <a:spcBef>
                <a:spcPts val="0"/>
              </a:spcBef>
              <a:spcAft>
                <a:spcPts val="0"/>
              </a:spcAft>
              <a:buSzPct val="100000"/>
              <a:buFont typeface="Helvetica Neue Light"/>
              <a:buChar char="●"/>
            </a:pPr>
            <a:r>
              <a:rPr lang="sv" sz="4200">
                <a:solidFill>
                  <a:schemeClr val="dk1"/>
                </a:solidFill>
                <a:latin typeface="Helvetica Neue Light"/>
                <a:ea typeface="Helvetica Neue Light"/>
                <a:cs typeface="Helvetica Neue Light"/>
                <a:sym typeface="Helvetica Neue Light"/>
              </a:rPr>
              <a:t>IPCC. (2019). </a:t>
            </a:r>
            <a:r>
              <a:rPr i="1" lang="sv" sz="4200">
                <a:solidFill>
                  <a:schemeClr val="dk1"/>
                </a:solidFill>
                <a:latin typeface="Helvetica Neue Light"/>
                <a:ea typeface="Helvetica Neue Light"/>
                <a:cs typeface="Helvetica Neue Light"/>
                <a:sym typeface="Helvetica Neue Light"/>
              </a:rPr>
              <a:t>Global Warming of 1.5°C. An IPCC Special Report on the impacts of global warming of 1.5°C above pre-industrial levels and related global greenhouse gas emission pathways, in the context of strengthening the global response to the threat of climate change, sustainable development, and efforts to eradicate poverty. </a:t>
            </a:r>
            <a:r>
              <a:rPr lang="sv" sz="4200">
                <a:solidFill>
                  <a:schemeClr val="dk1"/>
                </a:solidFill>
                <a:latin typeface="Helvetica Neue Light"/>
                <a:ea typeface="Helvetica Neue Light"/>
                <a:cs typeface="Helvetica Neue Light"/>
                <a:sym typeface="Helvetica Neue Light"/>
              </a:rPr>
              <a:t>Intergovernmental Panel on Climate Change. Tillgänglig: </a:t>
            </a:r>
            <a:r>
              <a:rPr lang="sv" sz="4200" u="sng">
                <a:solidFill>
                  <a:schemeClr val="hlink"/>
                </a:solidFill>
                <a:latin typeface="Helvetica Neue Light"/>
                <a:ea typeface="Helvetica Neue Light"/>
                <a:cs typeface="Helvetica Neue Light"/>
                <a:sym typeface="Helvetica Neue Light"/>
                <a:hlinkClick r:id="rId5"/>
              </a:rPr>
              <a:t>https://www.ipcc.ch/sr15/</a:t>
            </a:r>
            <a:r>
              <a:rPr lang="sv" sz="4200">
                <a:solidFill>
                  <a:schemeClr val="dk1"/>
                </a:solidFill>
                <a:latin typeface="Helvetica Neue Light"/>
                <a:ea typeface="Helvetica Neue Light"/>
                <a:cs typeface="Helvetica Neue Light"/>
                <a:sym typeface="Helvetica Neue Light"/>
              </a:rPr>
              <a:t>. </a:t>
            </a:r>
            <a:br>
              <a:rPr lang="sv" sz="4200">
                <a:solidFill>
                  <a:schemeClr val="dk1"/>
                </a:solidFill>
                <a:latin typeface="Helvetica Neue Light"/>
                <a:ea typeface="Helvetica Neue Light"/>
                <a:cs typeface="Helvetica Neue Light"/>
                <a:sym typeface="Helvetica Neue Light"/>
              </a:rPr>
            </a:br>
            <a:endParaRPr sz="4200">
              <a:solidFill>
                <a:schemeClr val="dk1"/>
              </a:solidFill>
              <a:latin typeface="Helvetica Neue Light"/>
              <a:ea typeface="Helvetica Neue Light"/>
              <a:cs typeface="Helvetica Neue Light"/>
              <a:sym typeface="Helvetica Neue Light"/>
            </a:endParaRPr>
          </a:p>
          <a:p>
            <a:pPr indent="-295275" lvl="0" marL="457200" rtl="0" algn="l">
              <a:lnSpc>
                <a:spcPct val="150000"/>
              </a:lnSpc>
              <a:spcBef>
                <a:spcPts val="0"/>
              </a:spcBef>
              <a:spcAft>
                <a:spcPts val="0"/>
              </a:spcAft>
              <a:buClr>
                <a:schemeClr val="dk1"/>
              </a:buClr>
              <a:buSzPct val="100000"/>
              <a:buFont typeface="Helvetica Neue Light"/>
              <a:buChar char="●"/>
            </a:pPr>
            <a:r>
              <a:rPr lang="sv" sz="4200">
                <a:solidFill>
                  <a:schemeClr val="dk1"/>
                </a:solidFill>
                <a:latin typeface="Helvetica Neue Light"/>
                <a:ea typeface="Helvetica Neue Light"/>
                <a:cs typeface="Helvetica Neue Light"/>
                <a:sym typeface="Helvetica Neue Light"/>
              </a:rPr>
              <a:t>Fossilfritt Sverige. (2020). </a:t>
            </a:r>
            <a:r>
              <a:rPr i="1" lang="sv" sz="4200">
                <a:solidFill>
                  <a:schemeClr val="dk1"/>
                </a:solidFill>
                <a:latin typeface="Helvetica Neue Light"/>
                <a:ea typeface="Helvetica Neue Light"/>
                <a:cs typeface="Helvetica Neue Light"/>
                <a:sym typeface="Helvetica Neue Light"/>
              </a:rPr>
              <a:t>Färdplaner för fossilfri konkurrenskraft</a:t>
            </a:r>
            <a:r>
              <a:rPr lang="sv" sz="4200">
                <a:solidFill>
                  <a:schemeClr val="dk1"/>
                </a:solidFill>
                <a:latin typeface="Helvetica Neue Light"/>
                <a:ea typeface="Helvetica Neue Light"/>
                <a:cs typeface="Helvetica Neue Light"/>
                <a:sym typeface="Helvetica Neue Light"/>
              </a:rPr>
              <a:t>. Hämtad 2020-02-18 från http://fossilfritt-sverige.se/fardplaner-for-fossilfri- konkurrenskraft/</a:t>
            </a:r>
            <a:br>
              <a:rPr lang="sv" sz="4200">
                <a:solidFill>
                  <a:schemeClr val="dk1"/>
                </a:solidFill>
                <a:latin typeface="Helvetica Neue Light"/>
                <a:ea typeface="Helvetica Neue Light"/>
                <a:cs typeface="Helvetica Neue Light"/>
                <a:sym typeface="Helvetica Neue Light"/>
              </a:rPr>
            </a:br>
            <a:endParaRPr sz="4200">
              <a:solidFill>
                <a:schemeClr val="dk1"/>
              </a:solidFill>
              <a:latin typeface="Helvetica Neue Light"/>
              <a:ea typeface="Helvetica Neue Light"/>
              <a:cs typeface="Helvetica Neue Light"/>
              <a:sym typeface="Helvetica Neue Light"/>
            </a:endParaRPr>
          </a:p>
          <a:p>
            <a:pPr indent="-295275" lvl="0" marL="457200" rtl="0" algn="l">
              <a:lnSpc>
                <a:spcPct val="150000"/>
              </a:lnSpc>
              <a:spcBef>
                <a:spcPts val="0"/>
              </a:spcBef>
              <a:spcAft>
                <a:spcPts val="0"/>
              </a:spcAft>
              <a:buClr>
                <a:schemeClr val="dk1"/>
              </a:buClr>
              <a:buSzPct val="100000"/>
              <a:buFont typeface="Helvetica Neue Light"/>
              <a:buChar char="●"/>
            </a:pPr>
            <a:r>
              <a:rPr lang="sv" sz="4200">
                <a:solidFill>
                  <a:schemeClr val="dk1"/>
                </a:solidFill>
                <a:latin typeface="Helvetica Neue Light"/>
                <a:ea typeface="Helvetica Neue Light"/>
                <a:cs typeface="Helvetica Neue Light"/>
                <a:sym typeface="Helvetica Neue Light"/>
              </a:rPr>
              <a:t>Kåberger, T. (2018). Progress of renewable electricity replacing fossil fuels. </a:t>
            </a:r>
            <a:r>
              <a:rPr i="1" lang="sv" sz="4200">
                <a:solidFill>
                  <a:schemeClr val="dk1"/>
                </a:solidFill>
                <a:latin typeface="Helvetica Neue Light"/>
                <a:ea typeface="Helvetica Neue Light"/>
                <a:cs typeface="Helvetica Neue Light"/>
                <a:sym typeface="Helvetica Neue Light"/>
              </a:rPr>
              <a:t>Global Energy Interconnection</a:t>
            </a:r>
            <a:r>
              <a:rPr lang="sv" sz="4200">
                <a:solidFill>
                  <a:schemeClr val="dk1"/>
                </a:solidFill>
                <a:latin typeface="Helvetica Neue Light"/>
                <a:ea typeface="Helvetica Neue Light"/>
                <a:cs typeface="Helvetica Neue Light"/>
                <a:sym typeface="Helvetica Neue Light"/>
              </a:rPr>
              <a:t>, </a:t>
            </a:r>
            <a:r>
              <a:rPr i="1" lang="sv" sz="4200">
                <a:solidFill>
                  <a:schemeClr val="dk1"/>
                </a:solidFill>
                <a:latin typeface="Helvetica Neue Light"/>
                <a:ea typeface="Helvetica Neue Light"/>
                <a:cs typeface="Helvetica Neue Light"/>
                <a:sym typeface="Helvetica Neue Light"/>
              </a:rPr>
              <a:t>1</a:t>
            </a:r>
            <a:r>
              <a:rPr lang="sv" sz="4200">
                <a:solidFill>
                  <a:schemeClr val="dk1"/>
                </a:solidFill>
                <a:latin typeface="Helvetica Neue Light"/>
                <a:ea typeface="Helvetica Neue Light"/>
                <a:cs typeface="Helvetica Neue Light"/>
                <a:sym typeface="Helvetica Neue Light"/>
              </a:rPr>
              <a:t>(1), 48-52. doi: 10.14171/j.2096-5117.gei.2018.01.006</a:t>
            </a:r>
            <a:br>
              <a:rPr lang="sv" sz="4200">
                <a:solidFill>
                  <a:schemeClr val="dk1"/>
                </a:solidFill>
                <a:latin typeface="Helvetica Neue Light"/>
                <a:ea typeface="Helvetica Neue Light"/>
                <a:cs typeface="Helvetica Neue Light"/>
                <a:sym typeface="Helvetica Neue Light"/>
              </a:rPr>
            </a:br>
            <a:endParaRPr sz="4200">
              <a:solidFill>
                <a:schemeClr val="dk1"/>
              </a:solidFill>
              <a:latin typeface="Helvetica Neue Light"/>
              <a:ea typeface="Helvetica Neue Light"/>
              <a:cs typeface="Helvetica Neue Light"/>
              <a:sym typeface="Helvetica Neue Light"/>
            </a:endParaRPr>
          </a:p>
          <a:p>
            <a:pPr indent="-295275" lvl="0" marL="457200" rtl="0" algn="l">
              <a:lnSpc>
                <a:spcPct val="150000"/>
              </a:lnSpc>
              <a:spcBef>
                <a:spcPts val="0"/>
              </a:spcBef>
              <a:spcAft>
                <a:spcPts val="0"/>
              </a:spcAft>
              <a:buSzPct val="100000"/>
              <a:buFont typeface="Helvetica Neue Light"/>
              <a:buChar char="●"/>
            </a:pPr>
            <a:r>
              <a:rPr lang="sv" sz="4200">
                <a:solidFill>
                  <a:schemeClr val="dk1"/>
                </a:solidFill>
                <a:latin typeface="Helvetica Neue Light"/>
                <a:ea typeface="Helvetica Neue Light"/>
                <a:cs typeface="Helvetica Neue Light"/>
                <a:sym typeface="Helvetica Neue Light"/>
              </a:rPr>
              <a:t>NASA. (2020). </a:t>
            </a:r>
            <a:r>
              <a:rPr i="1" lang="sv" sz="4200">
                <a:solidFill>
                  <a:schemeClr val="dk1"/>
                </a:solidFill>
                <a:latin typeface="Helvetica Neue Light"/>
                <a:ea typeface="Helvetica Neue Light"/>
                <a:cs typeface="Helvetica Neue Light"/>
                <a:sym typeface="Helvetica Neue Light"/>
              </a:rPr>
              <a:t>Carbon Dioxide.</a:t>
            </a:r>
            <a:r>
              <a:rPr lang="sv" sz="4200">
                <a:solidFill>
                  <a:schemeClr val="dk1"/>
                </a:solidFill>
                <a:latin typeface="Helvetica Neue Light"/>
                <a:ea typeface="Helvetica Neue Light"/>
                <a:cs typeface="Helvetica Neue Light"/>
                <a:sym typeface="Helvetica Neue Light"/>
              </a:rPr>
              <a:t> Hämtad 2020-02-18 från</a:t>
            </a:r>
            <a:r>
              <a:rPr lang="sv" sz="4200" u="sng">
                <a:solidFill>
                  <a:schemeClr val="hlink"/>
                </a:solidFill>
                <a:latin typeface="Helvetica Neue Light"/>
                <a:ea typeface="Helvetica Neue Light"/>
                <a:cs typeface="Helvetica Neue Light"/>
                <a:sym typeface="Helvetica Neue Light"/>
                <a:hlinkClick r:id="rId6"/>
              </a:rPr>
              <a:t> https://climate.nasa.gov/vital-signs/carbon-dioxide/</a:t>
            </a:r>
            <a:br>
              <a:rPr lang="sv" sz="4200">
                <a:solidFill>
                  <a:schemeClr val="dk1"/>
                </a:solidFill>
                <a:latin typeface="Helvetica Neue Light"/>
                <a:ea typeface="Helvetica Neue Light"/>
                <a:cs typeface="Helvetica Neue Light"/>
                <a:sym typeface="Helvetica Neue Light"/>
              </a:rPr>
            </a:br>
            <a:endParaRPr sz="4200">
              <a:solidFill>
                <a:schemeClr val="dk1"/>
              </a:solidFill>
              <a:latin typeface="Helvetica Neue Light"/>
              <a:ea typeface="Helvetica Neue Light"/>
              <a:cs typeface="Helvetica Neue Light"/>
              <a:sym typeface="Helvetica Neue Light"/>
            </a:endParaRPr>
          </a:p>
          <a:p>
            <a:pPr indent="-295275" lvl="0" marL="457200" rtl="0" algn="l">
              <a:lnSpc>
                <a:spcPct val="150000"/>
              </a:lnSpc>
              <a:spcBef>
                <a:spcPts val="0"/>
              </a:spcBef>
              <a:spcAft>
                <a:spcPts val="0"/>
              </a:spcAft>
              <a:buSzPct val="100000"/>
              <a:buFont typeface="Helvetica Neue Light"/>
              <a:buChar char="●"/>
            </a:pPr>
            <a:r>
              <a:rPr lang="sv" sz="4200">
                <a:solidFill>
                  <a:schemeClr val="dk1"/>
                </a:solidFill>
                <a:latin typeface="Helvetica Neue Light"/>
                <a:ea typeface="Helvetica Neue Light"/>
                <a:cs typeface="Helvetica Neue Light"/>
                <a:sym typeface="Helvetica Neue Light"/>
              </a:rPr>
              <a:t>SMHI. (2020a). </a:t>
            </a:r>
            <a:r>
              <a:rPr i="1" lang="sv" sz="4200">
                <a:solidFill>
                  <a:schemeClr val="dk1"/>
                </a:solidFill>
                <a:latin typeface="Helvetica Neue Light"/>
                <a:ea typeface="Helvetica Neue Light"/>
                <a:cs typeface="Helvetica Neue Light"/>
                <a:sym typeface="Helvetica Neue Light"/>
              </a:rPr>
              <a:t>Klimatindikatorer - temperatur</a:t>
            </a:r>
            <a:r>
              <a:rPr lang="sv" sz="4200">
                <a:solidFill>
                  <a:schemeClr val="dk1"/>
                </a:solidFill>
                <a:latin typeface="Helvetica Neue Light"/>
                <a:ea typeface="Helvetica Neue Light"/>
                <a:cs typeface="Helvetica Neue Light"/>
                <a:sym typeface="Helvetica Neue Light"/>
              </a:rPr>
              <a:t>. Hämtad 2020-02-18 från </a:t>
            </a:r>
            <a:r>
              <a:rPr lang="sv" sz="4200">
                <a:solidFill>
                  <a:schemeClr val="hlink"/>
                </a:solidFill>
                <a:uFill>
                  <a:noFill/>
                </a:uFill>
                <a:latin typeface="Helvetica Neue Light"/>
                <a:ea typeface="Helvetica Neue Light"/>
                <a:cs typeface="Helvetica Neue Light"/>
                <a:sym typeface="Helvetica Neue Light"/>
                <a:hlinkClick r:id="rId7"/>
              </a:rPr>
              <a:t>https://www.smhi.se/klimat/klimatet-da-och-nu/klimatindikatorer/klimatindikator-temperatur-1.2430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p:nvPr/>
        </p:nvSpPr>
        <p:spPr>
          <a:xfrm>
            <a:off x="1569975" y="990100"/>
            <a:ext cx="5970000" cy="2739600"/>
          </a:xfrm>
          <a:prstGeom prst="ellipse">
            <a:avLst/>
          </a:prstGeom>
          <a:gradFill>
            <a:gsLst>
              <a:gs pos="0">
                <a:srgbClr val="FFF6DB"/>
              </a:gs>
              <a:gs pos="100000">
                <a:srgbClr val="FAD25C"/>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
        <p:nvSpPr>
          <p:cNvPr id="74" name="Google Shape;74;p16"/>
          <p:cNvSpPr txBox="1"/>
          <p:nvPr>
            <p:ph type="title"/>
          </p:nvPr>
        </p:nvSpPr>
        <p:spPr>
          <a:xfrm>
            <a:off x="311700" y="15822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sv" sz="6419">
                <a:latin typeface="Helvetica Neue Light"/>
                <a:ea typeface="Helvetica Neue Light"/>
                <a:cs typeface="Helvetica Neue Light"/>
                <a:sym typeface="Helvetica Neue Light"/>
              </a:rPr>
              <a:t>K</a:t>
            </a:r>
            <a:r>
              <a:rPr lang="sv" sz="6419">
                <a:latin typeface="Helvetica Neue Light"/>
                <a:ea typeface="Helvetica Neue Light"/>
                <a:cs typeface="Helvetica Neue Light"/>
                <a:sym typeface="Helvetica Neue Light"/>
              </a:rPr>
              <a:t>oll på klimatet </a:t>
            </a:r>
            <a:endParaRPr sz="6419">
              <a:latin typeface="Helvetica Neue Light"/>
              <a:ea typeface="Helvetica Neue Light"/>
              <a:cs typeface="Helvetica Neue Light"/>
              <a:sym typeface="Helvetica Neue Light"/>
            </a:endParaRPr>
          </a:p>
          <a:p>
            <a:pPr indent="0" lvl="0" marL="0" rtl="0" algn="ctr">
              <a:spcBef>
                <a:spcPts val="0"/>
              </a:spcBef>
              <a:spcAft>
                <a:spcPts val="0"/>
              </a:spcAft>
              <a:buSzPts val="990"/>
              <a:buNone/>
            </a:pPr>
            <a:r>
              <a:rPr lang="sv" sz="4020">
                <a:latin typeface="Helvetica Neue Light"/>
                <a:ea typeface="Helvetica Neue Light"/>
                <a:cs typeface="Helvetica Neue Light"/>
                <a:sym typeface="Helvetica Neue Light"/>
              </a:rPr>
              <a:t>med Klimatkoll</a:t>
            </a:r>
            <a:endParaRPr sz="4020">
              <a:latin typeface="Helvetica Neue Light"/>
              <a:ea typeface="Helvetica Neue Light"/>
              <a:cs typeface="Helvetica Neue Light"/>
              <a:sym typeface="Helvetica Neue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689050" y="444050"/>
            <a:ext cx="7797000" cy="51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sz="3000">
                <a:latin typeface="Helvetica Neue Light"/>
                <a:ea typeface="Helvetica Neue Light"/>
                <a:cs typeface="Helvetica Neue Light"/>
                <a:sym typeface="Helvetica Neue Light"/>
              </a:rPr>
              <a:t>Vilka av följande ord svarar mot </a:t>
            </a:r>
            <a:r>
              <a:rPr lang="sv" sz="3000">
                <a:latin typeface="Helvetica Neue Light"/>
                <a:ea typeface="Helvetica Neue Light"/>
                <a:cs typeface="Helvetica Neue Light"/>
                <a:sym typeface="Helvetica Neue Light"/>
              </a:rPr>
              <a:t>vad</a:t>
            </a:r>
            <a:r>
              <a:rPr lang="sv" sz="3000">
                <a:latin typeface="Helvetica Neue Light"/>
                <a:ea typeface="Helvetica Neue Light"/>
                <a:cs typeface="Helvetica Neue Light"/>
                <a:sym typeface="Helvetica Neue Light"/>
              </a:rPr>
              <a:t> du känner när du tänker på klimatförändringarna? </a:t>
            </a:r>
            <a:endParaRPr sz="3000">
              <a:latin typeface="Helvetica Neue Light"/>
              <a:ea typeface="Helvetica Neue Light"/>
              <a:cs typeface="Helvetica Neue Light"/>
              <a:sym typeface="Helvetica Neue Light"/>
            </a:endParaRPr>
          </a:p>
          <a:p>
            <a:pPr indent="0" lvl="0" marL="0" rtl="0" algn="ctr">
              <a:spcBef>
                <a:spcPts val="0"/>
              </a:spcBef>
              <a:spcAft>
                <a:spcPts val="0"/>
              </a:spcAft>
              <a:buNone/>
            </a:pPr>
            <a:r>
              <a:rPr lang="sv" sz="2000">
                <a:latin typeface="Helvetica Neue Light"/>
                <a:ea typeface="Helvetica Neue Light"/>
                <a:cs typeface="Helvetica Neue Light"/>
                <a:sym typeface="Helvetica Neue Light"/>
              </a:rPr>
              <a:t>(du kan välja upp till 4 ord) </a:t>
            </a:r>
            <a:endParaRPr sz="3700">
              <a:latin typeface="Helvetica Neue Light"/>
              <a:ea typeface="Helvetica Neue Light"/>
              <a:cs typeface="Helvetica Neue Light"/>
              <a:sym typeface="Helvetica Neue Light"/>
            </a:endParaRPr>
          </a:p>
        </p:txBody>
      </p:sp>
      <p:sp>
        <p:nvSpPr>
          <p:cNvPr id="80" name="Google Shape;80;p17"/>
          <p:cNvSpPr txBox="1"/>
          <p:nvPr/>
        </p:nvSpPr>
        <p:spPr>
          <a:xfrm>
            <a:off x="2040175" y="2191150"/>
            <a:ext cx="2370000" cy="2047200"/>
          </a:xfrm>
          <a:prstGeom prst="rect">
            <a:avLst/>
          </a:prstGeom>
          <a:noFill/>
          <a:ln>
            <a:noFill/>
          </a:ln>
        </p:spPr>
        <p:txBody>
          <a:bodyPr anchorCtr="0" anchor="t" bIns="91425" lIns="91425" spcFirstLastPara="1" rIns="91425" wrap="square" tIns="91425">
            <a:spAutoFit/>
          </a:bodyPr>
          <a:lstStyle/>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Oro </a:t>
            </a:r>
            <a:endParaRPr sz="2200">
              <a:solidFill>
                <a:srgbClr val="B45F06"/>
              </a:solidFill>
              <a:latin typeface="Helvetica Neue Light"/>
              <a:ea typeface="Helvetica Neue Light"/>
              <a:cs typeface="Helvetica Neue Light"/>
              <a:sym typeface="Helvetica Neue Light"/>
            </a:endParaRPr>
          </a:p>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Likgiltighet</a:t>
            </a:r>
            <a:endParaRPr sz="2200">
              <a:solidFill>
                <a:srgbClr val="B45F06"/>
              </a:solidFill>
              <a:latin typeface="Helvetica Neue Light"/>
              <a:ea typeface="Helvetica Neue Light"/>
              <a:cs typeface="Helvetica Neue Light"/>
              <a:sym typeface="Helvetica Neue Light"/>
            </a:endParaRPr>
          </a:p>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Hoppfullhet </a:t>
            </a:r>
            <a:endParaRPr sz="2200">
              <a:solidFill>
                <a:srgbClr val="B45F06"/>
              </a:solidFill>
              <a:latin typeface="Helvetica Neue Light"/>
              <a:ea typeface="Helvetica Neue Light"/>
              <a:cs typeface="Helvetica Neue Light"/>
              <a:sym typeface="Helvetica Neue Light"/>
            </a:endParaRPr>
          </a:p>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Ilska</a:t>
            </a:r>
            <a:endParaRPr sz="2200">
              <a:solidFill>
                <a:srgbClr val="B45F06"/>
              </a:solidFill>
              <a:latin typeface="Helvetica Neue Light"/>
              <a:ea typeface="Helvetica Neue Light"/>
              <a:cs typeface="Helvetica Neue Light"/>
              <a:sym typeface="Helvetica Neue Light"/>
            </a:endParaRPr>
          </a:p>
        </p:txBody>
      </p:sp>
      <p:sp>
        <p:nvSpPr>
          <p:cNvPr id="81" name="Google Shape;81;p17"/>
          <p:cNvSpPr txBox="1"/>
          <p:nvPr/>
        </p:nvSpPr>
        <p:spPr>
          <a:xfrm>
            <a:off x="4895575" y="2191150"/>
            <a:ext cx="2855700" cy="2047200"/>
          </a:xfrm>
          <a:prstGeom prst="rect">
            <a:avLst/>
          </a:prstGeom>
          <a:noFill/>
          <a:ln>
            <a:noFill/>
          </a:ln>
        </p:spPr>
        <p:txBody>
          <a:bodyPr anchorCtr="0" anchor="t" bIns="91425" lIns="91425" spcFirstLastPara="1" rIns="91425" wrap="square" tIns="91425">
            <a:spAutoFit/>
          </a:bodyPr>
          <a:lstStyle/>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Å</a:t>
            </a:r>
            <a:r>
              <a:rPr lang="sv" sz="2200">
                <a:solidFill>
                  <a:srgbClr val="B45F06"/>
                </a:solidFill>
                <a:latin typeface="Helvetica Neue Light"/>
                <a:ea typeface="Helvetica Neue Light"/>
                <a:cs typeface="Helvetica Neue Light"/>
                <a:sym typeface="Helvetica Neue Light"/>
              </a:rPr>
              <a:t>ngest</a:t>
            </a:r>
            <a:endParaRPr sz="2200">
              <a:solidFill>
                <a:srgbClr val="B45F06"/>
              </a:solidFill>
              <a:latin typeface="Helvetica Neue Light"/>
              <a:ea typeface="Helvetica Neue Light"/>
              <a:cs typeface="Helvetica Neue Light"/>
              <a:sym typeface="Helvetica Neue Light"/>
            </a:endParaRPr>
          </a:p>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Stress</a:t>
            </a:r>
            <a:endParaRPr sz="2200">
              <a:solidFill>
                <a:srgbClr val="B45F06"/>
              </a:solidFill>
              <a:latin typeface="Helvetica Neue Light"/>
              <a:ea typeface="Helvetica Neue Light"/>
              <a:cs typeface="Helvetica Neue Light"/>
              <a:sym typeface="Helvetica Neue Light"/>
            </a:endParaRPr>
          </a:p>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Engagemang</a:t>
            </a:r>
            <a:endParaRPr sz="2200">
              <a:solidFill>
                <a:srgbClr val="B45F06"/>
              </a:solidFill>
              <a:latin typeface="Helvetica Neue Light"/>
              <a:ea typeface="Helvetica Neue Light"/>
              <a:cs typeface="Helvetica Neue Light"/>
              <a:sym typeface="Helvetica Neue Light"/>
            </a:endParaRPr>
          </a:p>
          <a:p>
            <a:pPr indent="-368300" lvl="0" marL="457200" rtl="0" algn="l">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Inga känslor alls</a:t>
            </a:r>
            <a:endParaRPr sz="2200">
              <a:solidFill>
                <a:srgbClr val="B45F06"/>
              </a:solidFill>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p:nvPr/>
        </p:nvSpPr>
        <p:spPr>
          <a:xfrm>
            <a:off x="2920027" y="1553725"/>
            <a:ext cx="3318900" cy="1654200"/>
          </a:xfrm>
          <a:prstGeom prst="ellipse">
            <a:avLst/>
          </a:prstGeom>
          <a:gradFill>
            <a:gsLst>
              <a:gs pos="0">
                <a:srgbClr val="FFF6DB"/>
              </a:gs>
              <a:gs pos="100000">
                <a:srgbClr val="FAD25C"/>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
        <p:nvSpPr>
          <p:cNvPr id="87" name="Google Shape;87;p18"/>
          <p:cNvSpPr txBox="1"/>
          <p:nvPr/>
        </p:nvSpPr>
        <p:spPr>
          <a:xfrm>
            <a:off x="2470200" y="2011490"/>
            <a:ext cx="4203600" cy="1425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sv" sz="3400">
                <a:solidFill>
                  <a:schemeClr val="dk1"/>
                </a:solidFill>
                <a:latin typeface="Helvetica Neue Light"/>
                <a:ea typeface="Helvetica Neue Light"/>
                <a:cs typeface="Helvetica Neue Light"/>
                <a:sym typeface="Helvetica Neue Light"/>
              </a:rPr>
              <a:t>the big picture</a:t>
            </a:r>
            <a:endParaRPr sz="3400">
              <a:solidFill>
                <a:schemeClr val="dk1"/>
              </a:solidFill>
              <a:latin typeface="Helvetica Neue Light"/>
              <a:ea typeface="Helvetica Neue Light"/>
              <a:cs typeface="Helvetica Neue Light"/>
              <a:sym typeface="Helvetica Neue Light"/>
            </a:endParaRPr>
          </a:p>
        </p:txBody>
      </p:sp>
      <p:sp>
        <p:nvSpPr>
          <p:cNvPr id="88" name="Google Shape;88;p18"/>
          <p:cNvSpPr/>
          <p:nvPr/>
        </p:nvSpPr>
        <p:spPr>
          <a:xfrm rot="667631">
            <a:off x="4753088" y="317293"/>
            <a:ext cx="4131874" cy="1446815"/>
          </a:xfrm>
          <a:prstGeom prst="cloudCallout">
            <a:avLst>
              <a:gd fmla="val -24823" name="adj1"/>
              <a:gd fmla="val 83496" name="adj2"/>
            </a:avLst>
          </a:prstGeom>
          <a:solidFill>
            <a:srgbClr val="F9CB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sv" sz="1600">
                <a:solidFill>
                  <a:schemeClr val="dk1"/>
                </a:solidFill>
                <a:latin typeface="Helvetica Neue Light"/>
                <a:ea typeface="Helvetica Neue Light"/>
                <a:cs typeface="Helvetica Neue Light"/>
                <a:sym typeface="Helvetica Neue Light"/>
              </a:rPr>
              <a:t>Vad pratar vi om när vi pratar om “</a:t>
            </a:r>
            <a:r>
              <a:rPr lang="sv" sz="1600">
                <a:solidFill>
                  <a:srgbClr val="990000"/>
                </a:solidFill>
                <a:latin typeface="Helvetica Neue Light"/>
                <a:ea typeface="Helvetica Neue Light"/>
                <a:cs typeface="Helvetica Neue Light"/>
                <a:sym typeface="Helvetica Neue Light"/>
              </a:rPr>
              <a:t>klimatutmaningen</a:t>
            </a:r>
            <a:r>
              <a:rPr lang="sv" sz="1600">
                <a:solidFill>
                  <a:schemeClr val="dk1"/>
                </a:solidFill>
                <a:latin typeface="Helvetica Neue Light"/>
                <a:ea typeface="Helvetica Neue Light"/>
                <a:cs typeface="Helvetica Neue Light"/>
                <a:sym typeface="Helvetica Neue Light"/>
              </a:rPr>
              <a:t>”?</a:t>
            </a:r>
            <a:endParaRPr sz="1200">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582982" y="48245"/>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2400"/>
              <a:buFont typeface="Calibri"/>
              <a:buNone/>
            </a:pPr>
            <a:r>
              <a:rPr lang="sv" sz="4000">
                <a:solidFill>
                  <a:srgbClr val="A61C00"/>
                </a:solidFill>
                <a:latin typeface="Helvetica Neue Light"/>
                <a:ea typeface="Helvetica Neue Light"/>
                <a:cs typeface="Helvetica Neue Light"/>
                <a:sym typeface="Helvetica Neue Light"/>
              </a:rPr>
              <a:t>Klimatutmaningen</a:t>
            </a:r>
            <a:endParaRPr sz="4000">
              <a:solidFill>
                <a:srgbClr val="A61C00"/>
              </a:solidFill>
              <a:latin typeface="Helvetica Neue Light"/>
              <a:ea typeface="Helvetica Neue Light"/>
              <a:cs typeface="Helvetica Neue Light"/>
              <a:sym typeface="Helvetica Neue Light"/>
            </a:endParaRPr>
          </a:p>
        </p:txBody>
      </p:sp>
      <p:sp>
        <p:nvSpPr>
          <p:cNvPr id="95" name="Google Shape;95;p19"/>
          <p:cNvSpPr txBox="1"/>
          <p:nvPr/>
        </p:nvSpPr>
        <p:spPr>
          <a:xfrm>
            <a:off x="895288" y="1134714"/>
            <a:ext cx="19932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0" lang="sv" sz="1400" u="none" cap="none" strike="noStrike">
                <a:solidFill>
                  <a:schemeClr val="dk1"/>
                </a:solidFill>
                <a:latin typeface="Helvetica Neue Light"/>
                <a:ea typeface="Helvetica Neue Light"/>
                <a:cs typeface="Helvetica Neue Light"/>
                <a:sym typeface="Helvetica Neue Light"/>
              </a:rPr>
              <a:t>Utsläpp och CO</a:t>
            </a:r>
            <a:r>
              <a:rPr baseline="-25000" i="0" lang="sv" sz="1400" u="none" cap="none" strike="noStrike">
                <a:solidFill>
                  <a:schemeClr val="dk1"/>
                </a:solidFill>
                <a:latin typeface="Helvetica Neue Light"/>
                <a:ea typeface="Helvetica Neue Light"/>
                <a:cs typeface="Helvetica Neue Light"/>
                <a:sym typeface="Helvetica Neue Light"/>
              </a:rPr>
              <a:t>2</a:t>
            </a:r>
            <a:r>
              <a:rPr i="0" lang="sv" sz="1400" u="none" cap="none" strike="noStrike">
                <a:solidFill>
                  <a:schemeClr val="dk1"/>
                </a:solidFill>
                <a:latin typeface="Helvetica Neue Light"/>
                <a:ea typeface="Helvetica Neue Light"/>
                <a:cs typeface="Helvetica Neue Light"/>
                <a:sym typeface="Helvetica Neue Light"/>
              </a:rPr>
              <a:t>-halt</a:t>
            </a:r>
            <a:endParaRPr sz="1400">
              <a:solidFill>
                <a:schemeClr val="dk1"/>
              </a:solidFill>
              <a:latin typeface="Helvetica Neue Light"/>
              <a:ea typeface="Helvetica Neue Light"/>
              <a:cs typeface="Helvetica Neue Light"/>
              <a:sym typeface="Helvetica Neue Light"/>
            </a:endParaRPr>
          </a:p>
        </p:txBody>
      </p:sp>
      <p:sp>
        <p:nvSpPr>
          <p:cNvPr id="96" name="Google Shape;96;p19"/>
          <p:cNvSpPr txBox="1"/>
          <p:nvPr/>
        </p:nvSpPr>
        <p:spPr>
          <a:xfrm>
            <a:off x="6557202" y="1126080"/>
            <a:ext cx="18561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sv" sz="1400">
                <a:solidFill>
                  <a:schemeClr val="dk1"/>
                </a:solidFill>
                <a:latin typeface="Helvetica Neue Light"/>
                <a:ea typeface="Helvetica Neue Light"/>
                <a:cs typeface="Helvetica Neue Light"/>
                <a:sym typeface="Helvetica Neue Light"/>
              </a:rPr>
              <a:t>Skogsbränder, havsnivåhöjningar, färskvattentillgång</a:t>
            </a:r>
            <a:r>
              <a:rPr lang="sv">
                <a:solidFill>
                  <a:schemeClr val="dk1"/>
                </a:solidFill>
                <a:latin typeface="Helvetica Neue Light"/>
                <a:ea typeface="Helvetica Neue Light"/>
                <a:cs typeface="Helvetica Neue Light"/>
                <a:sym typeface="Helvetica Neue Light"/>
              </a:rPr>
              <a:t>...</a:t>
            </a:r>
            <a:endParaRPr sz="1400">
              <a:solidFill>
                <a:schemeClr val="dk1"/>
              </a:solidFill>
              <a:latin typeface="Helvetica Neue Light"/>
              <a:ea typeface="Helvetica Neue Light"/>
              <a:cs typeface="Helvetica Neue Light"/>
              <a:sym typeface="Helvetica Neue Light"/>
            </a:endParaRPr>
          </a:p>
        </p:txBody>
      </p:sp>
      <p:pic>
        <p:nvPicPr>
          <p:cNvPr id="97" name="Google Shape;97;p19"/>
          <p:cNvPicPr preferRelativeResize="0"/>
          <p:nvPr/>
        </p:nvPicPr>
        <p:blipFill rotWithShape="1">
          <a:blip r:embed="rId3">
            <a:alphaModFix/>
          </a:blip>
          <a:srcRect b="0" l="0" r="0" t="0"/>
          <a:stretch/>
        </p:blipFill>
        <p:spPr>
          <a:xfrm>
            <a:off x="1601601" y="1772839"/>
            <a:ext cx="959589" cy="374926"/>
          </a:xfrm>
          <a:prstGeom prst="rect">
            <a:avLst/>
          </a:prstGeom>
          <a:noFill/>
          <a:ln>
            <a:noFill/>
          </a:ln>
        </p:spPr>
      </p:pic>
      <p:pic>
        <p:nvPicPr>
          <p:cNvPr id="98" name="Google Shape;98;p19"/>
          <p:cNvPicPr preferRelativeResize="0"/>
          <p:nvPr/>
        </p:nvPicPr>
        <p:blipFill rotWithShape="1">
          <a:blip r:embed="rId4">
            <a:alphaModFix/>
          </a:blip>
          <a:srcRect b="0" l="0" r="0" t="0"/>
          <a:stretch/>
        </p:blipFill>
        <p:spPr>
          <a:xfrm>
            <a:off x="357625" y="977800"/>
            <a:ext cx="1190500" cy="1323975"/>
          </a:xfrm>
          <a:prstGeom prst="rect">
            <a:avLst/>
          </a:prstGeom>
          <a:noFill/>
          <a:ln>
            <a:noFill/>
          </a:ln>
        </p:spPr>
      </p:pic>
      <p:sp>
        <p:nvSpPr>
          <p:cNvPr id="99" name="Google Shape;99;p19"/>
          <p:cNvSpPr txBox="1"/>
          <p:nvPr/>
        </p:nvSpPr>
        <p:spPr>
          <a:xfrm>
            <a:off x="3543575" y="1134725"/>
            <a:ext cx="2175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sv" sz="1400">
                <a:solidFill>
                  <a:schemeClr val="dk1"/>
                </a:solidFill>
                <a:latin typeface="Helvetica Neue Light"/>
                <a:ea typeface="Helvetica Neue Light"/>
                <a:cs typeface="Helvetica Neue Light"/>
                <a:sym typeface="Helvetica Neue Light"/>
              </a:rPr>
              <a:t>Temperatur, nederbörd och extremväder</a:t>
            </a:r>
            <a:endParaRPr sz="1100">
              <a:latin typeface="Helvetica Neue Light"/>
              <a:ea typeface="Helvetica Neue Light"/>
              <a:cs typeface="Helvetica Neue Light"/>
              <a:sym typeface="Helvetica Neue Light"/>
            </a:endParaRPr>
          </a:p>
          <a:p>
            <a:pPr indent="0" lvl="0" marL="0" marR="0" rtl="0" algn="l">
              <a:spcBef>
                <a:spcPts val="0"/>
              </a:spcBef>
              <a:spcAft>
                <a:spcPts val="0"/>
              </a:spcAft>
              <a:buNone/>
            </a:pPr>
            <a:r>
              <a:t/>
            </a:r>
            <a:endParaRPr sz="1400">
              <a:solidFill>
                <a:schemeClr val="dk1"/>
              </a:solidFill>
              <a:latin typeface="Helvetica Neue Light"/>
              <a:ea typeface="Helvetica Neue Light"/>
              <a:cs typeface="Helvetica Neue Light"/>
              <a:sym typeface="Helvetica Neue Light"/>
            </a:endParaRPr>
          </a:p>
        </p:txBody>
      </p:sp>
      <p:sp>
        <p:nvSpPr>
          <p:cNvPr id="100" name="Google Shape;100;p19"/>
          <p:cNvSpPr/>
          <p:nvPr/>
        </p:nvSpPr>
        <p:spPr>
          <a:xfrm>
            <a:off x="297800" y="2427475"/>
            <a:ext cx="2175000" cy="3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sv" u="none" cap="none" strike="noStrike">
                <a:solidFill>
                  <a:srgbClr val="FFFFFF"/>
                </a:solidFill>
                <a:latin typeface="Calibri"/>
                <a:ea typeface="Calibri"/>
                <a:cs typeface="Calibri"/>
                <a:sym typeface="Calibri"/>
              </a:rPr>
              <a:t>Fysikaliska       Samhälleliga</a:t>
            </a:r>
            <a:endParaRPr b="0" i="0" u="none" cap="none" strike="noStrike">
              <a:solidFill>
                <a:srgbClr val="FFFFFF"/>
              </a:solidFill>
              <a:latin typeface="Calibri"/>
              <a:ea typeface="Calibri"/>
              <a:cs typeface="Calibri"/>
              <a:sym typeface="Calibri"/>
            </a:endParaRPr>
          </a:p>
        </p:txBody>
      </p:sp>
      <p:sp>
        <p:nvSpPr>
          <p:cNvPr id="101" name="Google Shape;101;p19"/>
          <p:cNvSpPr/>
          <p:nvPr/>
        </p:nvSpPr>
        <p:spPr>
          <a:xfrm>
            <a:off x="6590375" y="2427475"/>
            <a:ext cx="2255700" cy="3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sv" u="none" cap="none" strike="noStrike">
                <a:solidFill>
                  <a:srgbClr val="FFFFFF"/>
                </a:solidFill>
                <a:latin typeface="Calibri"/>
                <a:ea typeface="Calibri"/>
                <a:cs typeface="Calibri"/>
                <a:sym typeface="Calibri"/>
              </a:rPr>
              <a:t>Lokala            Globala</a:t>
            </a:r>
            <a:endParaRPr b="0" i="0" u="none" cap="none" strike="noStrike">
              <a:solidFill>
                <a:srgbClr val="FFFFFF"/>
              </a:solidFill>
              <a:latin typeface="Calibri"/>
              <a:ea typeface="Calibri"/>
              <a:cs typeface="Calibri"/>
              <a:sym typeface="Calibri"/>
            </a:endParaRPr>
          </a:p>
        </p:txBody>
      </p:sp>
      <p:grpSp>
        <p:nvGrpSpPr>
          <p:cNvPr id="102" name="Google Shape;102;p19"/>
          <p:cNvGrpSpPr/>
          <p:nvPr/>
        </p:nvGrpSpPr>
        <p:grpSpPr>
          <a:xfrm>
            <a:off x="375675" y="2147791"/>
            <a:ext cx="8598242" cy="899244"/>
            <a:chOff x="8045" y="2312726"/>
            <a:chExt cx="9137346" cy="1442715"/>
          </a:xfrm>
        </p:grpSpPr>
        <p:sp>
          <p:nvSpPr>
            <p:cNvPr id="103" name="Google Shape;103;p19"/>
            <p:cNvSpPr/>
            <p:nvPr/>
          </p:nvSpPr>
          <p:spPr>
            <a:xfrm>
              <a:off x="8045" y="2312726"/>
              <a:ext cx="24045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04" name="Google Shape;104;p19"/>
            <p:cNvSpPr txBox="1"/>
            <p:nvPr/>
          </p:nvSpPr>
          <p:spPr>
            <a:xfrm>
              <a:off x="50302" y="2354983"/>
              <a:ext cx="2320200" cy="1358100"/>
            </a:xfrm>
            <a:prstGeom prst="rect">
              <a:avLst/>
            </a:prstGeom>
            <a:solidFill>
              <a:srgbClr val="5DAAB5"/>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FFFFFF"/>
                </a:buClr>
                <a:buSzPts val="2100"/>
                <a:buFont typeface="Calibri"/>
                <a:buNone/>
              </a:pPr>
              <a:r>
                <a:rPr i="0" lang="sv" sz="2100" u="none" cap="none" strike="noStrike">
                  <a:solidFill>
                    <a:srgbClr val="FFFFFF"/>
                  </a:solidFill>
                  <a:latin typeface="Helvetica Neue Light"/>
                  <a:ea typeface="Helvetica Neue Light"/>
                  <a:cs typeface="Helvetica Neue Light"/>
                  <a:sym typeface="Helvetica Neue Light"/>
                </a:rPr>
                <a:t>Orsaker</a:t>
              </a:r>
              <a:endParaRPr i="0" sz="2100" u="none" cap="none" strike="noStrike">
                <a:solidFill>
                  <a:srgbClr val="FFFFFF"/>
                </a:solidFill>
                <a:latin typeface="Helvetica Neue Light"/>
                <a:ea typeface="Helvetica Neue Light"/>
                <a:cs typeface="Helvetica Neue Light"/>
                <a:sym typeface="Helvetica Neue Light"/>
              </a:endParaRPr>
            </a:p>
          </p:txBody>
        </p:sp>
        <p:sp>
          <p:nvSpPr>
            <p:cNvPr id="105" name="Google Shape;105;p19"/>
            <p:cNvSpPr/>
            <p:nvPr/>
          </p:nvSpPr>
          <p:spPr>
            <a:xfrm>
              <a:off x="2653091" y="2735934"/>
              <a:ext cx="509700" cy="596400"/>
            </a:xfrm>
            <a:prstGeom prst="rightArrow">
              <a:avLst>
                <a:gd fmla="val 60000" name="adj1"/>
                <a:gd fmla="val 50000" name="adj2"/>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06" name="Google Shape;106;p19"/>
            <p:cNvSpPr txBox="1"/>
            <p:nvPr/>
          </p:nvSpPr>
          <p:spPr>
            <a:xfrm>
              <a:off x="2653091" y="2855201"/>
              <a:ext cx="356700" cy="357900"/>
            </a:xfrm>
            <a:prstGeom prst="rect">
              <a:avLst/>
            </a:prstGeom>
            <a:solidFill>
              <a:srgbClr val="5DAAB5"/>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Calibri"/>
                <a:buNone/>
              </a:pPr>
              <a:r>
                <a:t/>
              </a:r>
              <a:endParaRPr i="0" sz="1700" u="none" cap="none" strike="noStrike">
                <a:solidFill>
                  <a:srgbClr val="FFFFFF"/>
                </a:solidFill>
                <a:latin typeface="Helvetica Neue Light"/>
                <a:ea typeface="Helvetica Neue Light"/>
                <a:cs typeface="Helvetica Neue Light"/>
                <a:sym typeface="Helvetica Neue Light"/>
              </a:endParaRPr>
            </a:p>
          </p:txBody>
        </p:sp>
        <p:sp>
          <p:nvSpPr>
            <p:cNvPr id="107" name="Google Shape;107;p19"/>
            <p:cNvSpPr/>
            <p:nvPr/>
          </p:nvSpPr>
          <p:spPr>
            <a:xfrm>
              <a:off x="3374464" y="2312741"/>
              <a:ext cx="25014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08" name="Google Shape;108;p19"/>
            <p:cNvSpPr txBox="1"/>
            <p:nvPr/>
          </p:nvSpPr>
          <p:spPr>
            <a:xfrm>
              <a:off x="3416733" y="2355016"/>
              <a:ext cx="2459100" cy="1358100"/>
            </a:xfrm>
            <a:prstGeom prst="rect">
              <a:avLst/>
            </a:prstGeom>
            <a:solidFill>
              <a:srgbClr val="5DAAB5"/>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FFFFFF"/>
                </a:buClr>
                <a:buSzPts val="2100"/>
                <a:buFont typeface="Calibri"/>
                <a:buNone/>
              </a:pPr>
              <a:r>
                <a:rPr i="0" lang="sv" sz="2000" u="none" cap="none" strike="noStrike">
                  <a:solidFill>
                    <a:srgbClr val="FFFFFF"/>
                  </a:solidFill>
                  <a:latin typeface="Helvetica Neue Light"/>
                  <a:ea typeface="Helvetica Neue Light"/>
                  <a:cs typeface="Helvetica Neue Light"/>
                  <a:sym typeface="Helvetica Neue Light"/>
                </a:rPr>
                <a:t>Klimatförändringar</a:t>
              </a:r>
              <a:endParaRPr i="0" sz="2000" u="none" cap="none" strike="noStrike">
                <a:solidFill>
                  <a:srgbClr val="FFFFFF"/>
                </a:solidFill>
                <a:latin typeface="Helvetica Neue Light"/>
                <a:ea typeface="Helvetica Neue Light"/>
                <a:cs typeface="Helvetica Neue Light"/>
                <a:sym typeface="Helvetica Neue Light"/>
              </a:endParaRPr>
            </a:p>
          </p:txBody>
        </p:sp>
        <p:sp>
          <p:nvSpPr>
            <p:cNvPr id="109" name="Google Shape;109;p19"/>
            <p:cNvSpPr/>
            <p:nvPr/>
          </p:nvSpPr>
          <p:spPr>
            <a:xfrm>
              <a:off x="6019514" y="2735934"/>
              <a:ext cx="509700" cy="596400"/>
            </a:xfrm>
            <a:prstGeom prst="rightArrow">
              <a:avLst>
                <a:gd fmla="val 60000" name="adj1"/>
                <a:gd fmla="val 50000" name="adj2"/>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10" name="Google Shape;110;p19"/>
            <p:cNvSpPr txBox="1"/>
            <p:nvPr/>
          </p:nvSpPr>
          <p:spPr>
            <a:xfrm>
              <a:off x="6019514" y="2855201"/>
              <a:ext cx="356700" cy="357900"/>
            </a:xfrm>
            <a:prstGeom prst="rect">
              <a:avLst/>
            </a:prstGeom>
            <a:solidFill>
              <a:srgbClr val="5DAAB5"/>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Calibri"/>
                <a:buNone/>
              </a:pPr>
              <a:r>
                <a:t/>
              </a:r>
              <a:endParaRPr i="0" sz="1700" u="none" cap="none" strike="noStrike">
                <a:solidFill>
                  <a:srgbClr val="FFFFFF"/>
                </a:solidFill>
                <a:latin typeface="Helvetica Neue Light"/>
                <a:ea typeface="Helvetica Neue Light"/>
                <a:cs typeface="Helvetica Neue Light"/>
                <a:sym typeface="Helvetica Neue Light"/>
              </a:endParaRPr>
            </a:p>
          </p:txBody>
        </p:sp>
        <p:sp>
          <p:nvSpPr>
            <p:cNvPr id="111" name="Google Shape;111;p19"/>
            <p:cNvSpPr/>
            <p:nvPr/>
          </p:nvSpPr>
          <p:spPr>
            <a:xfrm>
              <a:off x="6740891" y="2312726"/>
              <a:ext cx="24045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12" name="Google Shape;112;p19"/>
            <p:cNvSpPr txBox="1"/>
            <p:nvPr/>
          </p:nvSpPr>
          <p:spPr>
            <a:xfrm>
              <a:off x="6783148" y="2354983"/>
              <a:ext cx="2320200" cy="1358100"/>
            </a:xfrm>
            <a:prstGeom prst="rect">
              <a:avLst/>
            </a:prstGeom>
            <a:solidFill>
              <a:srgbClr val="5DAAB5"/>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FFFFFF"/>
                </a:buClr>
                <a:buSzPts val="2100"/>
                <a:buFont typeface="Calibri"/>
                <a:buNone/>
              </a:pPr>
              <a:r>
                <a:rPr i="0" lang="sv" sz="2100" u="none" cap="none" strike="noStrike">
                  <a:solidFill>
                    <a:srgbClr val="FFFFFF"/>
                  </a:solidFill>
                  <a:latin typeface="Helvetica Neue Light"/>
                  <a:ea typeface="Helvetica Neue Light"/>
                  <a:cs typeface="Helvetica Neue Light"/>
                  <a:sym typeface="Helvetica Neue Light"/>
                </a:rPr>
                <a:t>Konsekvenser</a:t>
              </a:r>
              <a:endParaRPr i="0" sz="2100" u="none" cap="none" strike="noStrike">
                <a:solidFill>
                  <a:srgbClr val="FFFFFF"/>
                </a:solidFill>
                <a:latin typeface="Helvetica Neue Light"/>
                <a:ea typeface="Helvetica Neue Light"/>
                <a:cs typeface="Helvetica Neue Light"/>
                <a:sym typeface="Helvetica Neue Light"/>
              </a:endParaRPr>
            </a:p>
          </p:txBody>
        </p:sp>
      </p:grpSp>
      <p:grpSp>
        <p:nvGrpSpPr>
          <p:cNvPr id="113" name="Google Shape;113;p19"/>
          <p:cNvGrpSpPr/>
          <p:nvPr/>
        </p:nvGrpSpPr>
        <p:grpSpPr>
          <a:xfrm>
            <a:off x="3504740" y="3814061"/>
            <a:ext cx="2212818" cy="899262"/>
            <a:chOff x="2996406" y="2068777"/>
            <a:chExt cx="2135100" cy="1281000"/>
          </a:xfrm>
        </p:grpSpPr>
        <p:sp>
          <p:nvSpPr>
            <p:cNvPr id="114" name="Google Shape;114;p19"/>
            <p:cNvSpPr/>
            <p:nvPr/>
          </p:nvSpPr>
          <p:spPr>
            <a:xfrm>
              <a:off x="2996406" y="2068777"/>
              <a:ext cx="2135100" cy="1281000"/>
            </a:xfrm>
            <a:prstGeom prst="roundRect">
              <a:avLst>
                <a:gd fmla="val 10000" name="adj"/>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15" name="Google Shape;115;p19"/>
            <p:cNvSpPr txBox="1"/>
            <p:nvPr/>
          </p:nvSpPr>
          <p:spPr>
            <a:xfrm>
              <a:off x="3033928" y="2106299"/>
              <a:ext cx="2060100" cy="1206000"/>
            </a:xfrm>
            <a:prstGeom prst="rect">
              <a:avLst/>
            </a:prstGeom>
            <a:solidFill>
              <a:srgbClr val="5DAAB5"/>
            </a:solid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FFFFFF"/>
                </a:buClr>
                <a:buSzPts val="2100"/>
                <a:buFont typeface="Calibri"/>
                <a:buNone/>
              </a:pPr>
              <a:r>
                <a:rPr i="0" lang="sv" sz="2100" u="none" cap="none" strike="noStrike">
                  <a:solidFill>
                    <a:srgbClr val="FFFFFF"/>
                  </a:solidFill>
                  <a:latin typeface="Helvetica Neue Light"/>
                  <a:ea typeface="Helvetica Neue Light"/>
                  <a:cs typeface="Helvetica Neue Light"/>
                  <a:sym typeface="Helvetica Neue Light"/>
                </a:rPr>
                <a:t>Åtgärder</a:t>
              </a:r>
              <a:endParaRPr i="0" sz="2100" u="none" cap="none" strike="noStrike">
                <a:solidFill>
                  <a:srgbClr val="FFFFFF"/>
                </a:solidFill>
                <a:latin typeface="Helvetica Neue Light"/>
                <a:ea typeface="Helvetica Neue Light"/>
                <a:cs typeface="Helvetica Neue Light"/>
                <a:sym typeface="Helvetica Neue Light"/>
              </a:endParaRPr>
            </a:p>
          </p:txBody>
        </p:sp>
      </p:grpSp>
      <p:sp>
        <p:nvSpPr>
          <p:cNvPr id="116" name="Google Shape;116;p19"/>
          <p:cNvSpPr/>
          <p:nvPr/>
        </p:nvSpPr>
        <p:spPr>
          <a:xfrm>
            <a:off x="4587847" y="3127638"/>
            <a:ext cx="367200" cy="611100"/>
          </a:xfrm>
          <a:prstGeom prst="upDownArrow">
            <a:avLst>
              <a:gd fmla="val 50000" name="adj1"/>
              <a:gd fmla="val 52606" name="adj2"/>
            </a:avLst>
          </a:prstGeom>
          <a:solidFill>
            <a:srgbClr val="5DAA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7" name="Google Shape;117;p19"/>
          <p:cNvSpPr/>
          <p:nvPr/>
        </p:nvSpPr>
        <p:spPr>
          <a:xfrm>
            <a:off x="338700" y="2770875"/>
            <a:ext cx="23538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sv" sz="1300" u="none" cap="none" strike="noStrike">
                <a:solidFill>
                  <a:srgbClr val="FFFFFF"/>
                </a:solidFill>
                <a:latin typeface="Helvetica Neue Light"/>
                <a:ea typeface="Helvetica Neue Light"/>
                <a:cs typeface="Helvetica Neue Light"/>
                <a:sym typeface="Helvetica Neue Light"/>
              </a:rPr>
              <a:t>Fysikaliska       Samhälleliga</a:t>
            </a:r>
            <a:endParaRPr i="0" sz="1300" u="none" cap="none" strike="noStrike">
              <a:solidFill>
                <a:srgbClr val="FFFFFF"/>
              </a:solidFill>
              <a:latin typeface="Helvetica Neue Light"/>
              <a:ea typeface="Helvetica Neue Light"/>
              <a:cs typeface="Helvetica Neue Light"/>
              <a:sym typeface="Helvetica Neue Light"/>
            </a:endParaRPr>
          </a:p>
        </p:txBody>
      </p:sp>
      <p:sp>
        <p:nvSpPr>
          <p:cNvPr id="118" name="Google Shape;118;p19"/>
          <p:cNvSpPr/>
          <p:nvPr/>
        </p:nvSpPr>
        <p:spPr>
          <a:xfrm>
            <a:off x="6633391" y="2770866"/>
            <a:ext cx="22128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sv" sz="1300" u="none" cap="none" strike="noStrike">
                <a:solidFill>
                  <a:srgbClr val="FFFFFF"/>
                </a:solidFill>
                <a:latin typeface="Helvetica Neue Light"/>
                <a:ea typeface="Helvetica Neue Light"/>
                <a:cs typeface="Helvetica Neue Light"/>
                <a:sym typeface="Helvetica Neue Light"/>
              </a:rPr>
              <a:t>Lokala            Globala</a:t>
            </a:r>
            <a:endParaRPr i="0" sz="1300" u="none" cap="none" strike="noStrike">
              <a:solidFill>
                <a:srgbClr val="FFFFFF"/>
              </a:solidFill>
              <a:latin typeface="Helvetica Neue Light"/>
              <a:ea typeface="Helvetica Neue Light"/>
              <a:cs typeface="Helvetica Neue Light"/>
              <a:sym typeface="Helvetica Neue Light"/>
            </a:endParaRPr>
          </a:p>
        </p:txBody>
      </p:sp>
      <p:sp>
        <p:nvSpPr>
          <p:cNvPr id="119" name="Google Shape;119;p19"/>
          <p:cNvSpPr/>
          <p:nvPr/>
        </p:nvSpPr>
        <p:spPr>
          <a:xfrm>
            <a:off x="3504770" y="4445375"/>
            <a:ext cx="22128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sv" sz="1300" u="none" cap="none" strike="noStrike">
                <a:solidFill>
                  <a:srgbClr val="FFFFFF"/>
                </a:solidFill>
                <a:latin typeface="Helvetica Neue Light"/>
                <a:ea typeface="Helvetica Neue Light"/>
                <a:cs typeface="Helvetica Neue Light"/>
                <a:sym typeface="Helvetica Neue Light"/>
              </a:rPr>
              <a:t>Individuella     Kollektiva</a:t>
            </a:r>
            <a:endParaRPr i="0" sz="1300" u="none" cap="none" strike="noStrike">
              <a:solidFill>
                <a:srgbClr val="FFFFFF"/>
              </a:solidFill>
              <a:latin typeface="Helvetica Neue Light"/>
              <a:ea typeface="Helvetica Neue Light"/>
              <a:cs typeface="Helvetica Neue Light"/>
              <a:sym typeface="Helvetica Neue Light"/>
            </a:endParaRPr>
          </a:p>
        </p:txBody>
      </p:sp>
      <p:pic>
        <p:nvPicPr>
          <p:cNvPr descr="Lightning Storm Thunder - Free vector graphic on Pixabay" id="120" name="Google Shape;120;p19"/>
          <p:cNvPicPr preferRelativeResize="0"/>
          <p:nvPr/>
        </p:nvPicPr>
        <p:blipFill rotWithShape="1">
          <a:blip r:embed="rId5">
            <a:alphaModFix/>
          </a:blip>
          <a:srcRect b="0" l="0" r="0" t="0"/>
          <a:stretch/>
        </p:blipFill>
        <p:spPr>
          <a:xfrm>
            <a:off x="3873095" y="1666664"/>
            <a:ext cx="613691" cy="442400"/>
          </a:xfrm>
          <a:prstGeom prst="rect">
            <a:avLst/>
          </a:prstGeom>
          <a:noFill/>
          <a:ln>
            <a:noFill/>
          </a:ln>
        </p:spPr>
      </p:pic>
      <p:pic>
        <p:nvPicPr>
          <p:cNvPr id="121" name="Google Shape;121;p19"/>
          <p:cNvPicPr preferRelativeResize="0"/>
          <p:nvPr/>
        </p:nvPicPr>
        <p:blipFill rotWithShape="1">
          <a:blip r:embed="rId6">
            <a:alphaModFix/>
          </a:blip>
          <a:srcRect b="0" l="0" r="0" t="0"/>
          <a:stretch/>
        </p:blipFill>
        <p:spPr>
          <a:xfrm>
            <a:off x="4734847" y="1470675"/>
            <a:ext cx="899224" cy="899225"/>
          </a:xfrm>
          <a:prstGeom prst="rect">
            <a:avLst/>
          </a:prstGeom>
          <a:noFill/>
          <a:ln>
            <a:noFill/>
          </a:ln>
        </p:spPr>
      </p:pic>
      <p:pic>
        <p:nvPicPr>
          <p:cNvPr descr="Waves Sea Water - Free vector graphic on Pixabay" id="122" name="Google Shape;122;p19"/>
          <p:cNvPicPr preferRelativeResize="0"/>
          <p:nvPr/>
        </p:nvPicPr>
        <p:blipFill rotWithShape="1">
          <a:blip r:embed="rId7">
            <a:alphaModFix/>
          </a:blip>
          <a:srcRect b="0" l="0" r="0" t="0"/>
          <a:stretch/>
        </p:blipFill>
        <p:spPr>
          <a:xfrm>
            <a:off x="6600201" y="2000500"/>
            <a:ext cx="622970" cy="426976"/>
          </a:xfrm>
          <a:prstGeom prst="rect">
            <a:avLst/>
          </a:prstGeom>
          <a:noFill/>
          <a:ln>
            <a:noFill/>
          </a:ln>
        </p:spPr>
      </p:pic>
      <p:pic>
        <p:nvPicPr>
          <p:cNvPr descr="Waves Sea Water - Free vector graphic on Pixabay" id="123" name="Google Shape;123;p19"/>
          <p:cNvPicPr preferRelativeResize="0"/>
          <p:nvPr/>
        </p:nvPicPr>
        <p:blipFill rotWithShape="1">
          <a:blip r:embed="rId7">
            <a:alphaModFix/>
          </a:blip>
          <a:srcRect b="0" l="0" r="0" t="0"/>
          <a:stretch/>
        </p:blipFill>
        <p:spPr>
          <a:xfrm>
            <a:off x="7142418" y="2016687"/>
            <a:ext cx="622970" cy="426976"/>
          </a:xfrm>
          <a:prstGeom prst="rect">
            <a:avLst/>
          </a:prstGeom>
          <a:noFill/>
          <a:ln>
            <a:noFill/>
          </a:ln>
        </p:spPr>
      </p:pic>
      <p:pic>
        <p:nvPicPr>
          <p:cNvPr descr="Waves Sea Water - Free vector graphic on Pixabay" id="124" name="Google Shape;124;p19"/>
          <p:cNvPicPr preferRelativeResize="0"/>
          <p:nvPr/>
        </p:nvPicPr>
        <p:blipFill rotWithShape="1">
          <a:blip r:embed="rId7">
            <a:alphaModFix/>
          </a:blip>
          <a:srcRect b="0" l="0" r="0" t="0"/>
          <a:stretch/>
        </p:blipFill>
        <p:spPr>
          <a:xfrm>
            <a:off x="7670940" y="2016700"/>
            <a:ext cx="622970" cy="426976"/>
          </a:xfrm>
          <a:prstGeom prst="rect">
            <a:avLst/>
          </a:prstGeom>
          <a:noFill/>
          <a:ln>
            <a:noFill/>
          </a:ln>
        </p:spPr>
      </p:pic>
      <p:pic>
        <p:nvPicPr>
          <p:cNvPr descr="Dollar Pengar Anteckningar - Gratis vektorgrafik på Pixabay" id="125" name="Google Shape;125;p19"/>
          <p:cNvPicPr preferRelativeResize="0"/>
          <p:nvPr/>
        </p:nvPicPr>
        <p:blipFill rotWithShape="1">
          <a:blip r:embed="rId8">
            <a:alphaModFix/>
          </a:blip>
          <a:srcRect b="0" l="0" r="0" t="0"/>
          <a:stretch/>
        </p:blipFill>
        <p:spPr>
          <a:xfrm>
            <a:off x="3822849" y="3485720"/>
            <a:ext cx="589273" cy="579613"/>
          </a:xfrm>
          <a:prstGeom prst="rect">
            <a:avLst/>
          </a:prstGeom>
          <a:noFill/>
          <a:ln>
            <a:noFill/>
          </a:ln>
        </p:spPr>
      </p:pic>
      <p:pic>
        <p:nvPicPr>
          <p:cNvPr descr="https://kortspeletklimatkoll.se/app/uploads/2018/06/Klimat_render06a-2.png" id="126" name="Google Shape;126;p19"/>
          <p:cNvPicPr preferRelativeResize="0"/>
          <p:nvPr/>
        </p:nvPicPr>
        <p:blipFill rotWithShape="1">
          <a:blip r:embed="rId9">
            <a:alphaModFix/>
          </a:blip>
          <a:srcRect b="0" l="0" r="0" t="0"/>
          <a:stretch/>
        </p:blipFill>
        <p:spPr>
          <a:xfrm>
            <a:off x="3033276" y="3727275"/>
            <a:ext cx="687424" cy="994200"/>
          </a:xfrm>
          <a:prstGeom prst="rect">
            <a:avLst/>
          </a:prstGeom>
          <a:noFill/>
          <a:ln>
            <a:noFill/>
          </a:ln>
        </p:spPr>
      </p:pic>
      <p:pic>
        <p:nvPicPr>
          <p:cNvPr id="127" name="Google Shape;127;p19"/>
          <p:cNvPicPr preferRelativeResize="0"/>
          <p:nvPr/>
        </p:nvPicPr>
        <p:blipFill>
          <a:blip r:embed="rId10">
            <a:alphaModFix/>
          </a:blip>
          <a:stretch>
            <a:fillRect/>
          </a:stretch>
        </p:blipFill>
        <p:spPr>
          <a:xfrm>
            <a:off x="5118250" y="3594650"/>
            <a:ext cx="1728198" cy="1113876"/>
          </a:xfrm>
          <a:prstGeom prst="rect">
            <a:avLst/>
          </a:prstGeom>
          <a:noFill/>
          <a:ln>
            <a:noFill/>
          </a:ln>
        </p:spPr>
      </p:pic>
      <p:pic>
        <p:nvPicPr>
          <p:cNvPr id="128" name="Google Shape;128;p19"/>
          <p:cNvPicPr preferRelativeResize="0"/>
          <p:nvPr/>
        </p:nvPicPr>
        <p:blipFill>
          <a:blip r:embed="rId10">
            <a:alphaModFix/>
          </a:blip>
          <a:stretch>
            <a:fillRect/>
          </a:stretch>
        </p:blipFill>
        <p:spPr>
          <a:xfrm>
            <a:off x="5717550" y="4185626"/>
            <a:ext cx="1110582" cy="715801"/>
          </a:xfrm>
          <a:prstGeom prst="rect">
            <a:avLst/>
          </a:prstGeom>
          <a:noFill/>
          <a:ln>
            <a:noFill/>
          </a:ln>
        </p:spPr>
      </p:pic>
      <p:pic>
        <p:nvPicPr>
          <p:cNvPr id="129" name="Google Shape;129;p19"/>
          <p:cNvPicPr preferRelativeResize="0"/>
          <p:nvPr/>
        </p:nvPicPr>
        <p:blipFill>
          <a:blip r:embed="rId10">
            <a:alphaModFix/>
          </a:blip>
          <a:stretch>
            <a:fillRect/>
          </a:stretch>
        </p:blipFill>
        <p:spPr>
          <a:xfrm>
            <a:off x="6140700" y="4646125"/>
            <a:ext cx="687424" cy="443066"/>
          </a:xfrm>
          <a:prstGeom prst="rect">
            <a:avLst/>
          </a:prstGeom>
          <a:noFill/>
          <a:ln>
            <a:noFill/>
          </a:ln>
        </p:spPr>
      </p:pic>
      <p:pic>
        <p:nvPicPr>
          <p:cNvPr id="130" name="Google Shape;130;p19"/>
          <p:cNvPicPr preferRelativeResize="0"/>
          <p:nvPr/>
        </p:nvPicPr>
        <p:blipFill>
          <a:blip r:embed="rId11">
            <a:alphaModFix/>
          </a:blip>
          <a:stretch>
            <a:fillRect/>
          </a:stretch>
        </p:blipFill>
        <p:spPr>
          <a:xfrm>
            <a:off x="8126400" y="1130002"/>
            <a:ext cx="816676" cy="899223"/>
          </a:xfrm>
          <a:prstGeom prst="rect">
            <a:avLst/>
          </a:prstGeom>
          <a:noFill/>
          <a:ln>
            <a:noFill/>
          </a:ln>
        </p:spPr>
      </p:pic>
      <p:pic>
        <p:nvPicPr>
          <p:cNvPr descr="Public Domain Clip Art Image | Water bottle | ID: 13931640614066 ..." id="131" name="Google Shape;131;p19"/>
          <p:cNvPicPr preferRelativeResize="0"/>
          <p:nvPr/>
        </p:nvPicPr>
        <p:blipFill rotWithShape="1">
          <a:blip r:embed="rId12">
            <a:alphaModFix/>
          </a:blip>
          <a:srcRect b="0" l="0" r="0" t="0"/>
          <a:stretch/>
        </p:blipFill>
        <p:spPr>
          <a:xfrm>
            <a:off x="6426270" y="1850537"/>
            <a:ext cx="513632" cy="615850"/>
          </a:xfrm>
          <a:prstGeom prst="rect">
            <a:avLst/>
          </a:prstGeom>
          <a:noFill/>
          <a:ln>
            <a:noFill/>
          </a:ln>
        </p:spPr>
      </p:pic>
      <p:pic>
        <p:nvPicPr>
          <p:cNvPr descr="Waves Sea Water - Free vector graphic on Pixabay" id="132" name="Google Shape;132;p19"/>
          <p:cNvPicPr preferRelativeResize="0"/>
          <p:nvPr/>
        </p:nvPicPr>
        <p:blipFill rotWithShape="1">
          <a:blip r:embed="rId7">
            <a:alphaModFix/>
          </a:blip>
          <a:srcRect b="0" l="0" r="0" t="0"/>
          <a:stretch/>
        </p:blipFill>
        <p:spPr>
          <a:xfrm>
            <a:off x="8223240" y="2036700"/>
            <a:ext cx="622970" cy="4269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p:nvPr/>
        </p:nvSpPr>
        <p:spPr>
          <a:xfrm>
            <a:off x="297800" y="2427475"/>
            <a:ext cx="2175000" cy="3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sv" u="none" cap="none" strike="noStrike">
                <a:solidFill>
                  <a:srgbClr val="FFFFFF"/>
                </a:solidFill>
                <a:latin typeface="Calibri"/>
                <a:ea typeface="Calibri"/>
                <a:cs typeface="Calibri"/>
                <a:sym typeface="Calibri"/>
              </a:rPr>
              <a:t>Fysikaliska       Samhälleliga</a:t>
            </a:r>
            <a:endParaRPr b="0" i="0" u="none" cap="none" strike="noStrike">
              <a:solidFill>
                <a:srgbClr val="FFFFFF"/>
              </a:solidFill>
              <a:latin typeface="Calibri"/>
              <a:ea typeface="Calibri"/>
              <a:cs typeface="Calibri"/>
              <a:sym typeface="Calibri"/>
            </a:endParaRPr>
          </a:p>
        </p:txBody>
      </p:sp>
      <p:sp>
        <p:nvSpPr>
          <p:cNvPr id="139" name="Google Shape;139;p20"/>
          <p:cNvSpPr/>
          <p:nvPr/>
        </p:nvSpPr>
        <p:spPr>
          <a:xfrm>
            <a:off x="6590375" y="2427475"/>
            <a:ext cx="2255700" cy="3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sv" u="none" cap="none" strike="noStrike">
                <a:solidFill>
                  <a:srgbClr val="FFFFFF"/>
                </a:solidFill>
                <a:latin typeface="Calibri"/>
                <a:ea typeface="Calibri"/>
                <a:cs typeface="Calibri"/>
                <a:sym typeface="Calibri"/>
              </a:rPr>
              <a:t>Lokala            Globala</a:t>
            </a:r>
            <a:endParaRPr b="0" i="0" u="none" cap="none" strike="noStrike">
              <a:solidFill>
                <a:srgbClr val="FFFFFF"/>
              </a:solidFill>
              <a:latin typeface="Calibri"/>
              <a:ea typeface="Calibri"/>
              <a:cs typeface="Calibri"/>
              <a:sym typeface="Calibri"/>
            </a:endParaRPr>
          </a:p>
        </p:txBody>
      </p:sp>
      <p:grpSp>
        <p:nvGrpSpPr>
          <p:cNvPr id="140" name="Google Shape;140;p20"/>
          <p:cNvGrpSpPr/>
          <p:nvPr/>
        </p:nvGrpSpPr>
        <p:grpSpPr>
          <a:xfrm>
            <a:off x="375675" y="2147775"/>
            <a:ext cx="8470319" cy="899235"/>
            <a:chOff x="8045" y="2312726"/>
            <a:chExt cx="9137346" cy="1442700"/>
          </a:xfrm>
        </p:grpSpPr>
        <p:sp>
          <p:nvSpPr>
            <p:cNvPr id="141" name="Google Shape;141;p20"/>
            <p:cNvSpPr/>
            <p:nvPr/>
          </p:nvSpPr>
          <p:spPr>
            <a:xfrm>
              <a:off x="8045" y="2312726"/>
              <a:ext cx="24045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42" name="Google Shape;142;p20"/>
            <p:cNvSpPr txBox="1"/>
            <p:nvPr/>
          </p:nvSpPr>
          <p:spPr>
            <a:xfrm>
              <a:off x="50302" y="2354983"/>
              <a:ext cx="2320200" cy="1358100"/>
            </a:xfrm>
            <a:prstGeom prst="rect">
              <a:avLst/>
            </a:prstGeom>
            <a:solidFill>
              <a:srgbClr val="5DAAB5"/>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FFFFFF"/>
                </a:buClr>
                <a:buSzPts val="2100"/>
                <a:buFont typeface="Calibri"/>
                <a:buNone/>
              </a:pPr>
              <a:r>
                <a:rPr i="0" lang="sv" sz="2100" u="none" cap="none" strike="noStrike">
                  <a:solidFill>
                    <a:srgbClr val="FFFFFF"/>
                  </a:solidFill>
                  <a:latin typeface="Helvetica Neue Light"/>
                  <a:ea typeface="Helvetica Neue Light"/>
                  <a:cs typeface="Helvetica Neue Light"/>
                  <a:sym typeface="Helvetica Neue Light"/>
                </a:rPr>
                <a:t>Orsaker</a:t>
              </a:r>
              <a:endParaRPr i="0" sz="2100" u="none" cap="none" strike="noStrike">
                <a:solidFill>
                  <a:srgbClr val="FFFFFF"/>
                </a:solidFill>
                <a:latin typeface="Helvetica Neue Light"/>
                <a:ea typeface="Helvetica Neue Light"/>
                <a:cs typeface="Helvetica Neue Light"/>
                <a:sym typeface="Helvetica Neue Light"/>
              </a:endParaRPr>
            </a:p>
          </p:txBody>
        </p:sp>
        <p:sp>
          <p:nvSpPr>
            <p:cNvPr id="143" name="Google Shape;143;p20"/>
            <p:cNvSpPr/>
            <p:nvPr/>
          </p:nvSpPr>
          <p:spPr>
            <a:xfrm>
              <a:off x="2653091" y="2735934"/>
              <a:ext cx="509700" cy="596400"/>
            </a:xfrm>
            <a:prstGeom prst="rightArrow">
              <a:avLst>
                <a:gd fmla="val 60000" name="adj1"/>
                <a:gd fmla="val 50000" name="adj2"/>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44" name="Google Shape;144;p20"/>
            <p:cNvSpPr txBox="1"/>
            <p:nvPr/>
          </p:nvSpPr>
          <p:spPr>
            <a:xfrm>
              <a:off x="2653091" y="2855201"/>
              <a:ext cx="356700" cy="357900"/>
            </a:xfrm>
            <a:prstGeom prst="rect">
              <a:avLst/>
            </a:prstGeom>
            <a:solidFill>
              <a:srgbClr val="5DAAB5"/>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Calibri"/>
                <a:buNone/>
              </a:pPr>
              <a:r>
                <a:t/>
              </a:r>
              <a:endParaRPr i="0" sz="1700" u="none" cap="none" strike="noStrike">
                <a:solidFill>
                  <a:srgbClr val="FFFFFF"/>
                </a:solidFill>
                <a:latin typeface="Helvetica Neue Light"/>
                <a:ea typeface="Helvetica Neue Light"/>
                <a:cs typeface="Helvetica Neue Light"/>
                <a:sym typeface="Helvetica Neue Light"/>
              </a:endParaRPr>
            </a:p>
          </p:txBody>
        </p:sp>
        <p:sp>
          <p:nvSpPr>
            <p:cNvPr id="145" name="Google Shape;145;p20"/>
            <p:cNvSpPr/>
            <p:nvPr/>
          </p:nvSpPr>
          <p:spPr>
            <a:xfrm>
              <a:off x="3374468" y="2312726"/>
              <a:ext cx="24045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46" name="Google Shape;146;p20"/>
            <p:cNvSpPr txBox="1"/>
            <p:nvPr/>
          </p:nvSpPr>
          <p:spPr>
            <a:xfrm>
              <a:off x="3416729" y="2355001"/>
              <a:ext cx="2387100" cy="1358100"/>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FFFFFF"/>
                </a:buClr>
                <a:buSzPts val="2100"/>
                <a:buFont typeface="Calibri"/>
                <a:buNone/>
              </a:pPr>
              <a:r>
                <a:rPr i="0" lang="sv" sz="2000" u="none" cap="none" strike="noStrike">
                  <a:solidFill>
                    <a:srgbClr val="FFFFFF"/>
                  </a:solidFill>
                  <a:latin typeface="Helvetica Neue Light"/>
                  <a:ea typeface="Helvetica Neue Light"/>
                  <a:cs typeface="Helvetica Neue Light"/>
                  <a:sym typeface="Helvetica Neue Light"/>
                </a:rPr>
                <a:t>Klimatförändringar</a:t>
              </a:r>
              <a:endParaRPr i="0" sz="2000" u="none" cap="none" strike="noStrike">
                <a:solidFill>
                  <a:srgbClr val="FFFFFF"/>
                </a:solidFill>
                <a:latin typeface="Helvetica Neue Light"/>
                <a:ea typeface="Helvetica Neue Light"/>
                <a:cs typeface="Helvetica Neue Light"/>
                <a:sym typeface="Helvetica Neue Light"/>
              </a:endParaRPr>
            </a:p>
          </p:txBody>
        </p:sp>
        <p:sp>
          <p:nvSpPr>
            <p:cNvPr id="147" name="Google Shape;147;p20"/>
            <p:cNvSpPr/>
            <p:nvPr/>
          </p:nvSpPr>
          <p:spPr>
            <a:xfrm>
              <a:off x="6019514" y="2735934"/>
              <a:ext cx="509700" cy="596400"/>
            </a:xfrm>
            <a:prstGeom prst="rightArrow">
              <a:avLst>
                <a:gd fmla="val 60000" name="adj1"/>
                <a:gd fmla="val 50000" name="adj2"/>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48" name="Google Shape;148;p20"/>
            <p:cNvSpPr txBox="1"/>
            <p:nvPr/>
          </p:nvSpPr>
          <p:spPr>
            <a:xfrm>
              <a:off x="6019514" y="2855201"/>
              <a:ext cx="356700" cy="357900"/>
            </a:xfrm>
            <a:prstGeom prst="rect">
              <a:avLst/>
            </a:prstGeom>
            <a:solidFill>
              <a:srgbClr val="5DAAB5"/>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Calibri"/>
                <a:buNone/>
              </a:pPr>
              <a:r>
                <a:t/>
              </a:r>
              <a:endParaRPr i="0" sz="1700" u="none" cap="none" strike="noStrike">
                <a:solidFill>
                  <a:srgbClr val="FFFFFF"/>
                </a:solidFill>
                <a:latin typeface="Helvetica Neue Light"/>
                <a:ea typeface="Helvetica Neue Light"/>
                <a:cs typeface="Helvetica Neue Light"/>
                <a:sym typeface="Helvetica Neue Light"/>
              </a:endParaRPr>
            </a:p>
          </p:txBody>
        </p:sp>
        <p:sp>
          <p:nvSpPr>
            <p:cNvPr id="149" name="Google Shape;149;p20"/>
            <p:cNvSpPr/>
            <p:nvPr/>
          </p:nvSpPr>
          <p:spPr>
            <a:xfrm>
              <a:off x="6740891" y="2312726"/>
              <a:ext cx="24045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50" name="Google Shape;150;p20"/>
            <p:cNvSpPr txBox="1"/>
            <p:nvPr/>
          </p:nvSpPr>
          <p:spPr>
            <a:xfrm>
              <a:off x="6783148" y="2354983"/>
              <a:ext cx="2320200" cy="1358100"/>
            </a:xfrm>
            <a:prstGeom prst="rect">
              <a:avLst/>
            </a:prstGeom>
            <a:solidFill>
              <a:srgbClr val="5DAAB5"/>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FFFFFF"/>
                </a:buClr>
                <a:buSzPts val="2100"/>
                <a:buFont typeface="Calibri"/>
                <a:buNone/>
              </a:pPr>
              <a:r>
                <a:rPr i="0" lang="sv" sz="2100" u="none" cap="none" strike="noStrike">
                  <a:solidFill>
                    <a:srgbClr val="FFFFFF"/>
                  </a:solidFill>
                  <a:latin typeface="Helvetica Neue Light"/>
                  <a:ea typeface="Helvetica Neue Light"/>
                  <a:cs typeface="Helvetica Neue Light"/>
                  <a:sym typeface="Helvetica Neue Light"/>
                </a:rPr>
                <a:t>Konsekvenser</a:t>
              </a:r>
              <a:endParaRPr i="0" sz="2100" u="none" cap="none" strike="noStrike">
                <a:solidFill>
                  <a:srgbClr val="FFFFFF"/>
                </a:solidFill>
                <a:latin typeface="Helvetica Neue Light"/>
                <a:ea typeface="Helvetica Neue Light"/>
                <a:cs typeface="Helvetica Neue Light"/>
                <a:sym typeface="Helvetica Neue Light"/>
              </a:endParaRPr>
            </a:p>
          </p:txBody>
        </p:sp>
      </p:grpSp>
      <p:grpSp>
        <p:nvGrpSpPr>
          <p:cNvPr id="151" name="Google Shape;151;p20"/>
          <p:cNvGrpSpPr/>
          <p:nvPr/>
        </p:nvGrpSpPr>
        <p:grpSpPr>
          <a:xfrm>
            <a:off x="3504740" y="3814061"/>
            <a:ext cx="2212818" cy="899262"/>
            <a:chOff x="2996406" y="2068777"/>
            <a:chExt cx="2135100" cy="1281000"/>
          </a:xfrm>
        </p:grpSpPr>
        <p:sp>
          <p:nvSpPr>
            <p:cNvPr id="152" name="Google Shape;152;p20"/>
            <p:cNvSpPr/>
            <p:nvPr/>
          </p:nvSpPr>
          <p:spPr>
            <a:xfrm>
              <a:off x="2996406" y="2068777"/>
              <a:ext cx="2135100" cy="1281000"/>
            </a:xfrm>
            <a:prstGeom prst="roundRect">
              <a:avLst>
                <a:gd fmla="val 10000" name="adj"/>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Helvetica Neue Light"/>
                <a:ea typeface="Helvetica Neue Light"/>
                <a:cs typeface="Helvetica Neue Light"/>
                <a:sym typeface="Helvetica Neue Light"/>
              </a:endParaRPr>
            </a:p>
          </p:txBody>
        </p:sp>
        <p:sp>
          <p:nvSpPr>
            <p:cNvPr id="153" name="Google Shape;153;p20"/>
            <p:cNvSpPr txBox="1"/>
            <p:nvPr/>
          </p:nvSpPr>
          <p:spPr>
            <a:xfrm>
              <a:off x="3033928" y="2106299"/>
              <a:ext cx="2060100" cy="1206000"/>
            </a:xfrm>
            <a:prstGeom prst="rect">
              <a:avLst/>
            </a:prstGeom>
            <a:solidFill>
              <a:srgbClr val="5DAAB5"/>
            </a:solid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FFFFFF"/>
                </a:buClr>
                <a:buSzPts val="2100"/>
                <a:buFont typeface="Calibri"/>
                <a:buNone/>
              </a:pPr>
              <a:r>
                <a:rPr i="0" lang="sv" sz="2100" u="none" cap="none" strike="noStrike">
                  <a:solidFill>
                    <a:srgbClr val="FFFFFF"/>
                  </a:solidFill>
                  <a:latin typeface="Helvetica Neue Light"/>
                  <a:ea typeface="Helvetica Neue Light"/>
                  <a:cs typeface="Helvetica Neue Light"/>
                  <a:sym typeface="Helvetica Neue Light"/>
                </a:rPr>
                <a:t>Åtgärder</a:t>
              </a:r>
              <a:endParaRPr i="0" sz="2100" u="none" cap="none" strike="noStrike">
                <a:solidFill>
                  <a:srgbClr val="FFFFFF"/>
                </a:solidFill>
                <a:latin typeface="Helvetica Neue Light"/>
                <a:ea typeface="Helvetica Neue Light"/>
                <a:cs typeface="Helvetica Neue Light"/>
                <a:sym typeface="Helvetica Neue Light"/>
              </a:endParaRPr>
            </a:p>
          </p:txBody>
        </p:sp>
      </p:grpSp>
      <p:sp>
        <p:nvSpPr>
          <p:cNvPr id="154" name="Google Shape;154;p20"/>
          <p:cNvSpPr/>
          <p:nvPr/>
        </p:nvSpPr>
        <p:spPr>
          <a:xfrm>
            <a:off x="4587847" y="3127638"/>
            <a:ext cx="367200" cy="611100"/>
          </a:xfrm>
          <a:prstGeom prst="upDownArrow">
            <a:avLst>
              <a:gd fmla="val 50000" name="adj1"/>
              <a:gd fmla="val 52606" name="adj2"/>
            </a:avLst>
          </a:prstGeom>
          <a:solidFill>
            <a:srgbClr val="5DAA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5" name="Google Shape;155;p20"/>
          <p:cNvSpPr/>
          <p:nvPr/>
        </p:nvSpPr>
        <p:spPr>
          <a:xfrm>
            <a:off x="338700" y="2770875"/>
            <a:ext cx="23130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sv" sz="1300" u="none" cap="none" strike="noStrike">
                <a:solidFill>
                  <a:srgbClr val="FFFFFF"/>
                </a:solidFill>
                <a:latin typeface="Helvetica Neue Light"/>
                <a:ea typeface="Helvetica Neue Light"/>
                <a:cs typeface="Helvetica Neue Light"/>
                <a:sym typeface="Helvetica Neue Light"/>
              </a:rPr>
              <a:t>Fysikaliska       Samhälleliga</a:t>
            </a:r>
            <a:endParaRPr i="0" sz="1300" u="none" cap="none" strike="noStrike">
              <a:solidFill>
                <a:srgbClr val="FFFFFF"/>
              </a:solidFill>
              <a:latin typeface="Helvetica Neue Light"/>
              <a:ea typeface="Helvetica Neue Light"/>
              <a:cs typeface="Helvetica Neue Light"/>
              <a:sym typeface="Helvetica Neue Light"/>
            </a:endParaRPr>
          </a:p>
        </p:txBody>
      </p:sp>
      <p:sp>
        <p:nvSpPr>
          <p:cNvPr id="156" name="Google Shape;156;p20"/>
          <p:cNvSpPr/>
          <p:nvPr/>
        </p:nvSpPr>
        <p:spPr>
          <a:xfrm>
            <a:off x="6633391" y="2770866"/>
            <a:ext cx="22128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sv" sz="1300" u="none" cap="none" strike="noStrike">
                <a:solidFill>
                  <a:srgbClr val="FFFFFF"/>
                </a:solidFill>
                <a:latin typeface="Helvetica Neue Light"/>
                <a:ea typeface="Helvetica Neue Light"/>
                <a:cs typeface="Helvetica Neue Light"/>
                <a:sym typeface="Helvetica Neue Light"/>
              </a:rPr>
              <a:t>Lokala            Globala</a:t>
            </a:r>
            <a:endParaRPr i="0" sz="1300" u="none" cap="none" strike="noStrike">
              <a:solidFill>
                <a:srgbClr val="FFFFFF"/>
              </a:solidFill>
              <a:latin typeface="Helvetica Neue Light"/>
              <a:ea typeface="Helvetica Neue Light"/>
              <a:cs typeface="Helvetica Neue Light"/>
              <a:sym typeface="Helvetica Neue Light"/>
            </a:endParaRPr>
          </a:p>
        </p:txBody>
      </p:sp>
      <p:sp>
        <p:nvSpPr>
          <p:cNvPr id="157" name="Google Shape;157;p20"/>
          <p:cNvSpPr/>
          <p:nvPr/>
        </p:nvSpPr>
        <p:spPr>
          <a:xfrm>
            <a:off x="3504770" y="4445375"/>
            <a:ext cx="22128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sv" sz="1300" u="none" cap="none" strike="noStrike">
                <a:solidFill>
                  <a:srgbClr val="FFFFFF"/>
                </a:solidFill>
                <a:latin typeface="Helvetica Neue Light"/>
                <a:ea typeface="Helvetica Neue Light"/>
                <a:cs typeface="Helvetica Neue Light"/>
                <a:sym typeface="Helvetica Neue Light"/>
              </a:rPr>
              <a:t>Individuella     Kollektiva</a:t>
            </a:r>
            <a:endParaRPr i="0" sz="1300" u="none" cap="none" strike="noStrike">
              <a:solidFill>
                <a:srgbClr val="FFFFFF"/>
              </a:solidFill>
              <a:latin typeface="Helvetica Neue Light"/>
              <a:ea typeface="Helvetica Neue Light"/>
              <a:cs typeface="Helvetica Neue Light"/>
              <a:sym typeface="Helvetica Neue Light"/>
            </a:endParaRPr>
          </a:p>
        </p:txBody>
      </p:sp>
      <p:sp>
        <p:nvSpPr>
          <p:cNvPr id="158" name="Google Shape;158;p20"/>
          <p:cNvSpPr/>
          <p:nvPr/>
        </p:nvSpPr>
        <p:spPr>
          <a:xfrm rot="2170325">
            <a:off x="6752833" y="2940063"/>
            <a:ext cx="192134" cy="1822593"/>
          </a:xfrm>
          <a:prstGeom prst="upDownArrow">
            <a:avLst>
              <a:gd fmla="val 50000" name="adj1"/>
              <a:gd fmla="val 52606" name="adj2"/>
            </a:avLst>
          </a:prstGeom>
          <a:solidFill>
            <a:srgbClr val="5DAA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9" name="Google Shape;159;p20"/>
          <p:cNvSpPr/>
          <p:nvPr/>
        </p:nvSpPr>
        <p:spPr>
          <a:xfrm rot="1177665">
            <a:off x="7138530" y="807584"/>
            <a:ext cx="1950536" cy="1117982"/>
          </a:xfrm>
          <a:prstGeom prst="cloudCallout">
            <a:avLst>
              <a:gd fmla="val 1793" name="adj1"/>
              <a:gd fmla="val 87877" name="adj2"/>
            </a:avLst>
          </a:prstGeom>
          <a:solidFill>
            <a:srgbClr val="9FC5E8"/>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800"/>
              <a:buFont typeface="Arial"/>
              <a:buNone/>
            </a:pPr>
            <a:r>
              <a:rPr lang="sv">
                <a:solidFill>
                  <a:schemeClr val="dk1"/>
                </a:solidFill>
                <a:latin typeface="Helvetica Neue Light"/>
                <a:ea typeface="Helvetica Neue Light"/>
                <a:cs typeface="Helvetica Neue Light"/>
                <a:sym typeface="Helvetica Neue Light"/>
              </a:rPr>
              <a:t>Hur påverkas människa och natur?</a:t>
            </a:r>
            <a:endParaRPr>
              <a:latin typeface="Helvetica Neue Light"/>
              <a:ea typeface="Helvetica Neue Light"/>
              <a:cs typeface="Helvetica Neue Light"/>
              <a:sym typeface="Helvetica Neue Light"/>
            </a:endParaRPr>
          </a:p>
        </p:txBody>
      </p:sp>
      <p:sp>
        <p:nvSpPr>
          <p:cNvPr id="160" name="Google Shape;160;p20"/>
          <p:cNvSpPr/>
          <p:nvPr/>
        </p:nvSpPr>
        <p:spPr>
          <a:xfrm rot="-950683">
            <a:off x="90211" y="937998"/>
            <a:ext cx="1500927" cy="1024396"/>
          </a:xfrm>
          <a:prstGeom prst="cloudCallout">
            <a:avLst>
              <a:gd fmla="val 22953" name="adj1"/>
              <a:gd fmla="val 95360" name="adj2"/>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800"/>
              <a:buFont typeface="Arial"/>
              <a:buNone/>
            </a:pPr>
            <a:r>
              <a:rPr lang="sv">
                <a:solidFill>
                  <a:schemeClr val="dk1"/>
                </a:solidFill>
                <a:latin typeface="Helvetica Neue Light"/>
                <a:ea typeface="Helvetica Neue Light"/>
                <a:cs typeface="Helvetica Neue Light"/>
                <a:sym typeface="Helvetica Neue Light"/>
              </a:rPr>
              <a:t>Varför förändras klimatet?</a:t>
            </a:r>
            <a:endParaRPr>
              <a:latin typeface="Helvetica Neue Light"/>
              <a:ea typeface="Helvetica Neue Light"/>
              <a:cs typeface="Helvetica Neue Light"/>
              <a:sym typeface="Helvetica Neue Light"/>
            </a:endParaRPr>
          </a:p>
        </p:txBody>
      </p:sp>
      <p:sp>
        <p:nvSpPr>
          <p:cNvPr id="161" name="Google Shape;161;p20"/>
          <p:cNvSpPr/>
          <p:nvPr/>
        </p:nvSpPr>
        <p:spPr>
          <a:xfrm rot="-579032">
            <a:off x="3584041" y="2178460"/>
            <a:ext cx="2312120" cy="1204147"/>
          </a:xfrm>
          <a:prstGeom prst="cloudCallout">
            <a:avLst>
              <a:gd fmla="val -9396" name="adj1"/>
              <a:gd fmla="val 104865" name="adj2"/>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800"/>
              <a:buFont typeface="Arial"/>
              <a:buNone/>
            </a:pPr>
            <a:r>
              <a:rPr lang="sv">
                <a:solidFill>
                  <a:schemeClr val="dk1"/>
                </a:solidFill>
                <a:latin typeface="Helvetica Neue Light"/>
                <a:ea typeface="Helvetica Neue Light"/>
                <a:cs typeface="Helvetica Neue Light"/>
                <a:sym typeface="Helvetica Neue Light"/>
              </a:rPr>
              <a:t>Vad kan göras? </a:t>
            </a:r>
            <a:br>
              <a:rPr lang="sv">
                <a:solidFill>
                  <a:schemeClr val="dk1"/>
                </a:solidFill>
                <a:latin typeface="Helvetica Neue Light"/>
                <a:ea typeface="Helvetica Neue Light"/>
                <a:cs typeface="Helvetica Neue Light"/>
                <a:sym typeface="Helvetica Neue Light"/>
              </a:rPr>
            </a:br>
            <a:r>
              <a:rPr lang="sv">
                <a:solidFill>
                  <a:schemeClr val="dk1"/>
                </a:solidFill>
                <a:latin typeface="Helvetica Neue Light"/>
                <a:ea typeface="Helvetica Neue Light"/>
                <a:cs typeface="Helvetica Neue Light"/>
                <a:sym typeface="Helvetica Neue Light"/>
              </a:rPr>
              <a:t>Vad bör göras?</a:t>
            </a:r>
            <a:endParaRPr>
              <a:latin typeface="Helvetica Neue Light"/>
              <a:ea typeface="Helvetica Neue Light"/>
              <a:cs typeface="Helvetica Neue Light"/>
              <a:sym typeface="Helvetica Neue Light"/>
            </a:endParaRPr>
          </a:p>
        </p:txBody>
      </p:sp>
      <p:sp>
        <p:nvSpPr>
          <p:cNvPr id="162" name="Google Shape;162;p20"/>
          <p:cNvSpPr/>
          <p:nvPr/>
        </p:nvSpPr>
        <p:spPr>
          <a:xfrm rot="-2170325">
            <a:off x="2354183" y="2869576"/>
            <a:ext cx="192134" cy="1822593"/>
          </a:xfrm>
          <a:prstGeom prst="upDownArrow">
            <a:avLst>
              <a:gd fmla="val 50000" name="adj1"/>
              <a:gd fmla="val 52606" name="adj2"/>
            </a:avLst>
          </a:prstGeom>
          <a:solidFill>
            <a:srgbClr val="5DAA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3" name="Google Shape;163;p20"/>
          <p:cNvSpPr txBox="1"/>
          <p:nvPr>
            <p:ph type="title"/>
          </p:nvPr>
        </p:nvSpPr>
        <p:spPr>
          <a:xfrm>
            <a:off x="573032" y="134370"/>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2160"/>
              <a:buFont typeface="Calibri"/>
              <a:buNone/>
            </a:pPr>
            <a:r>
              <a:rPr lang="sv" sz="2400">
                <a:latin typeface="Helvetica Neue Light"/>
                <a:ea typeface="Helvetica Neue Light"/>
                <a:cs typeface="Helvetica Neue Light"/>
                <a:sym typeface="Helvetica Neue Light"/>
              </a:rPr>
              <a:t>...men människor tycker/tänker/tror olika...</a:t>
            </a:r>
            <a:endParaRPr sz="2400">
              <a:latin typeface="Helvetica Neue Light"/>
              <a:ea typeface="Helvetica Neue Light"/>
              <a:cs typeface="Helvetica Neue Light"/>
              <a:sym typeface="Helvetica Neue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1"/>
          <p:cNvPicPr preferRelativeResize="0"/>
          <p:nvPr/>
        </p:nvPicPr>
        <p:blipFill rotWithShape="1">
          <a:blip r:embed="rId3">
            <a:alphaModFix/>
          </a:blip>
          <a:srcRect b="0" l="0" r="0" t="0"/>
          <a:stretch/>
        </p:blipFill>
        <p:spPr>
          <a:xfrm>
            <a:off x="1153962" y="427250"/>
            <a:ext cx="6532200" cy="4351200"/>
          </a:xfrm>
          <a:prstGeom prst="rect">
            <a:avLst/>
          </a:prstGeom>
          <a:noFill/>
          <a:ln>
            <a:noFill/>
          </a:ln>
        </p:spPr>
      </p:pic>
      <p:sp>
        <p:nvSpPr>
          <p:cNvPr id="169" name="Google Shape;169;p21"/>
          <p:cNvSpPr/>
          <p:nvPr/>
        </p:nvSpPr>
        <p:spPr>
          <a:xfrm>
            <a:off x="135600" y="158775"/>
            <a:ext cx="2907300" cy="1686600"/>
          </a:xfrm>
          <a:prstGeom prst="ellipse">
            <a:avLst/>
          </a:prstGeom>
          <a:gradFill>
            <a:gsLst>
              <a:gs pos="0">
                <a:srgbClr val="FFF6DB"/>
              </a:gs>
              <a:gs pos="100000">
                <a:srgbClr val="FAD25C"/>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txBox="1"/>
          <p:nvPr/>
        </p:nvSpPr>
        <p:spPr>
          <a:xfrm>
            <a:off x="104550" y="274850"/>
            <a:ext cx="2907300" cy="141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sv" sz="3600">
                <a:solidFill>
                  <a:schemeClr val="accent5"/>
                </a:solidFill>
                <a:latin typeface="Helvetica Neue Light"/>
                <a:ea typeface="Helvetica Neue Light"/>
                <a:cs typeface="Helvetica Neue Light"/>
                <a:sym typeface="Helvetica Neue Light"/>
              </a:rPr>
              <a:t>Kortspelet </a:t>
            </a:r>
            <a:r>
              <a:rPr lang="sv" sz="3900">
                <a:solidFill>
                  <a:schemeClr val="accent5"/>
                </a:solidFill>
                <a:latin typeface="Helvetica Neue Light"/>
                <a:ea typeface="Helvetica Neue Light"/>
                <a:cs typeface="Helvetica Neue Light"/>
                <a:sym typeface="Helvetica Neue Light"/>
              </a:rPr>
              <a:t>Klimatkoll</a:t>
            </a:r>
            <a:endParaRPr sz="3900">
              <a:solidFill>
                <a:schemeClr val="accent5"/>
              </a:solidFill>
              <a:latin typeface="Helvetica Neue Light"/>
              <a:ea typeface="Helvetica Neue Light"/>
              <a:cs typeface="Helvetica Neue Light"/>
              <a:sym typeface="Helvetica Neue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txBox="1"/>
          <p:nvPr>
            <p:ph type="title"/>
          </p:nvPr>
        </p:nvSpPr>
        <p:spPr>
          <a:xfrm>
            <a:off x="311700" y="292625"/>
            <a:ext cx="8759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2920">
                <a:solidFill>
                  <a:schemeClr val="accent5"/>
                </a:solidFill>
                <a:latin typeface="Helvetica Neue Light"/>
                <a:ea typeface="Helvetica Neue Light"/>
                <a:cs typeface="Helvetica Neue Light"/>
                <a:sym typeface="Helvetica Neue Light"/>
              </a:rPr>
              <a:t>Vilken aktivitet tror du ha</a:t>
            </a:r>
            <a:r>
              <a:rPr lang="sv" sz="2920">
                <a:solidFill>
                  <a:schemeClr val="accent5"/>
                </a:solidFill>
                <a:latin typeface="Helvetica Neue Light"/>
                <a:ea typeface="Helvetica Neue Light"/>
                <a:cs typeface="Helvetica Neue Light"/>
                <a:sym typeface="Helvetica Neue Light"/>
              </a:rPr>
              <a:t>r </a:t>
            </a:r>
            <a:r>
              <a:rPr lang="sv" sz="2920">
                <a:solidFill>
                  <a:schemeClr val="accent5"/>
                </a:solidFill>
                <a:latin typeface="Helvetica Neue Light"/>
                <a:ea typeface="Helvetica Neue Light"/>
                <a:cs typeface="Helvetica Neue Light"/>
                <a:sym typeface="Helvetica Neue Light"/>
              </a:rPr>
              <a:t>störst klimatpåverkan?</a:t>
            </a:r>
            <a:endParaRPr sz="2920">
              <a:solidFill>
                <a:schemeClr val="accent5"/>
              </a:solidFill>
              <a:latin typeface="Helvetica Neue Light"/>
              <a:ea typeface="Helvetica Neue Light"/>
              <a:cs typeface="Helvetica Neue Light"/>
              <a:sym typeface="Helvetica Neue Light"/>
            </a:endParaRPr>
          </a:p>
        </p:txBody>
      </p:sp>
      <p:pic>
        <p:nvPicPr>
          <p:cNvPr id="176" name="Google Shape;176;p22"/>
          <p:cNvPicPr preferRelativeResize="0"/>
          <p:nvPr/>
        </p:nvPicPr>
        <p:blipFill>
          <a:blip r:embed="rId3">
            <a:alphaModFix/>
          </a:blip>
          <a:stretch>
            <a:fillRect/>
          </a:stretch>
        </p:blipFill>
        <p:spPr>
          <a:xfrm>
            <a:off x="224250" y="1015476"/>
            <a:ext cx="2679800" cy="3825473"/>
          </a:xfrm>
          <a:prstGeom prst="rect">
            <a:avLst/>
          </a:prstGeom>
          <a:noFill/>
          <a:ln>
            <a:noFill/>
          </a:ln>
        </p:spPr>
      </p:pic>
      <p:pic>
        <p:nvPicPr>
          <p:cNvPr id="177" name="Google Shape;177;p22"/>
          <p:cNvPicPr preferRelativeResize="0"/>
          <p:nvPr/>
        </p:nvPicPr>
        <p:blipFill rotWithShape="1">
          <a:blip r:embed="rId4">
            <a:alphaModFix/>
          </a:blip>
          <a:srcRect b="0" l="0" r="0" t="0"/>
          <a:stretch/>
        </p:blipFill>
        <p:spPr>
          <a:xfrm>
            <a:off x="7019752" y="1741625"/>
            <a:ext cx="1891275" cy="2373178"/>
          </a:xfrm>
          <a:prstGeom prst="rect">
            <a:avLst/>
          </a:prstGeom>
          <a:noFill/>
          <a:ln cap="flat" cmpd="sng" w="9525">
            <a:solidFill>
              <a:srgbClr val="000000"/>
            </a:solidFill>
            <a:prstDash val="solid"/>
            <a:round/>
            <a:headEnd len="sm" w="sm" type="none"/>
            <a:tailEnd len="sm" w="sm" type="none"/>
          </a:ln>
        </p:spPr>
      </p:pic>
      <p:pic>
        <p:nvPicPr>
          <p:cNvPr id="178" name="Google Shape;178;p22"/>
          <p:cNvPicPr preferRelativeResize="0"/>
          <p:nvPr/>
        </p:nvPicPr>
        <p:blipFill>
          <a:blip r:embed="rId5">
            <a:alphaModFix/>
          </a:blip>
          <a:stretch>
            <a:fillRect/>
          </a:stretch>
        </p:blipFill>
        <p:spPr>
          <a:xfrm>
            <a:off x="3164945" y="1017725"/>
            <a:ext cx="2679798" cy="3820975"/>
          </a:xfrm>
          <a:prstGeom prst="rect">
            <a:avLst/>
          </a:prstGeom>
          <a:noFill/>
          <a:ln>
            <a:noFill/>
          </a:ln>
        </p:spPr>
      </p:pic>
      <p:cxnSp>
        <p:nvCxnSpPr>
          <p:cNvPr id="179" name="Google Shape;179;p22"/>
          <p:cNvCxnSpPr>
            <a:stCxn id="177" idx="1"/>
          </p:cNvCxnSpPr>
          <p:nvPr/>
        </p:nvCxnSpPr>
        <p:spPr>
          <a:xfrm flipH="1">
            <a:off x="5721052" y="2928213"/>
            <a:ext cx="1298700" cy="1620300"/>
          </a:xfrm>
          <a:prstGeom prst="straightConnector1">
            <a:avLst/>
          </a:prstGeom>
          <a:noFill/>
          <a:ln cap="flat" cmpd="sng" w="9525">
            <a:solidFill>
              <a:schemeClr val="dk1"/>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