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Helvetica Neue" panose="020B0604020202020204" charset="0"/>
      <p:regular r:id="rId25"/>
      <p:bold r:id="rId26"/>
      <p:italic r:id="rId27"/>
      <p:boldItalic r:id="rId28"/>
    </p:embeddedFont>
    <p:embeddedFont>
      <p:font typeface="Helvetica Neue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Nordborg" initials="" lastIdx="2" clrIdx="0"/>
  <p:cmAuthor id="1" name="Yrsa Dahlma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3918" autoAdjust="0"/>
  </p:normalViewPr>
  <p:slideViewPr>
    <p:cSldViewPr snapToGrid="0">
      <p:cViewPr varScale="1">
        <p:scale>
          <a:sx n="124" d="100"/>
          <a:sy n="124" d="100"/>
        </p:scale>
        <p:origin x="121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17T08:58:21.382" idx="1">
    <p:pos x="335" y="896"/>
    <p:text>JA!! min miss! Såklart du har rätt, det ska jag vara climatecallgame här!!</p:text>
  </p:cm>
  <p:cm authorId="1" dt="2024-01-22T13:14:17.441" idx="2">
    <p:pos x="335" y="896"/>
    <p:text>Har ändrat url:en nu</p:text>
  </p:cm>
  <p:cm authorId="0" dt="2024-01-31T15:23:43.359" idx="1">
    <p:pos x="335" y="896"/>
    <p:text>dubbelkolla (efter svar från timmy!) att det är rätt url här @yrsa@kortspeletklimatkoll.se  Såg att det är en.kortspe...  kanske bättre byta till climatecall  ? (vi ska ändå lägga upp denna igen )
_Reassigned to yrsa@kortspeletklimatkoll.se_</p:text>
  </p:cm>
  <p:cm authorId="0" dt="2024-01-31T15:23:43.359" idx="2">
    <p:pos x="335" y="896"/>
    <p:text>Det var alltså fel slug här (enligt vad du skrev i en annan kommentar), så nu har jag ändrat till instruction-video och laddar upp denna slideshow på nytt på climate-call hemsidan (hoppas allt är rätt nu!)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ntimeter.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e1e60dd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e1e60dd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1589ab40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d1589ab404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d1589ab40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1589ab404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98" name="Google Shape;198;gd1589ab404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ab9372da6_0_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cab9372da6_0_5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sv" b="1">
                <a:solidFill>
                  <a:schemeClr val="dk1"/>
                </a:solidFill>
              </a:rPr>
              <a:t>Tips:</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v">
                <a:solidFill>
                  <a:schemeClr val="dk1"/>
                </a:solidFill>
              </a:rPr>
              <a:t>- Add an extra rule that the team must provide an explanation for the emissions of the activity BEFORE they place the card. This may slow down the game but enhances learning about what influences the size of carbon emissions.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v">
                <a:solidFill>
                  <a:schemeClr val="dk1"/>
                </a:solidFill>
              </a:rPr>
              <a:t>- Rotate teams after they've played 1-2 rounds to encourage new discussions.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sv">
                <a:solidFill>
                  <a:schemeClr val="dk1"/>
                </a:solidFill>
              </a:rPr>
              <a:t>- Play in teams of 3 people in each team to foster broader discussions or with 2 people in each team to increase the pace of the game.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
        <p:nvSpPr>
          <p:cNvPr id="204" name="Google Shape;204;gcab9372da6_0_5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810bc69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b810bc69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900"/>
          </a:p>
        </p:txBody>
      </p:sp>
      <p:sp>
        <p:nvSpPr>
          <p:cNvPr id="211" name="Google Shape;211;gb810bc696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1814cc6c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e1814cc6c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aea461e39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aea461e3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aea461e39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caea461e3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
                <a:solidFill>
                  <a:schemeClr val="dk1"/>
                </a:solidFill>
              </a:rPr>
              <a:t>In the so-called active carbon cycle, carbon flows between the atmosphere, biosphere, and oceans. The amount of carbon in these three components used to be in a kind of equilibrium. However, this balance has been disrupted due to carbon dioxide emissions.</a:t>
            </a:r>
            <a:endParaRPr>
              <a:solidFill>
                <a:schemeClr val="dk1"/>
              </a:solidFill>
            </a:endParaRPr>
          </a:p>
          <a:p>
            <a:pPr marL="0" lvl="0" indent="0" algn="l" rtl="0">
              <a:spcBef>
                <a:spcPts val="0"/>
              </a:spcBef>
              <a:spcAft>
                <a:spcPts val="0"/>
              </a:spcAft>
              <a:buClr>
                <a:schemeClr val="dk1"/>
              </a:buClr>
              <a:buSzPts val="1100"/>
              <a:buFont typeface="Arial"/>
              <a:buNone/>
            </a:pPr>
            <a:r>
              <a:rPr lang="sv">
                <a:solidFill>
                  <a:schemeClr val="dk1"/>
                </a:solidFill>
              </a:rPr>
              <a:t>   Some of the carbon dioxide is gradually absorbed by the oceans and plants. This leads to an increased quantity of carbon in all parts of the carbon cycle. In 50 years, half of the carbon dioxide released today will still remain in the atmosphere. In 1,000 years, a quarter will still be present, affecting the climate by intensifying the greenhouse effect. Therefore, it's not enough to reduce emissions; they must reach net-zero levels if we want to limit global warming.</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aea461e39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aea461e39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Common misconceptions include the idea that the carbon dioxide released disappears into space, breaks down, or disintegrates, but that's not accurate. What actually occurs is that a portion of the carbon dioxide is gradually absorbed by the oceans and plants.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e1f2b02c7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de1f2b02c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e1f2b02c7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e1f2b02c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Use this slide to discuss different aspects of Sustainable Lifestyles.</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b9372da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b9372da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9798e60b9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9798e60b9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
                <a:solidFill>
                  <a:schemeClr val="dk1"/>
                </a:solidFill>
              </a:rPr>
              <a:t>Use this slide to discuss different aspects of Sustainable Consumption.</a:t>
            </a:r>
            <a:endParaRPr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cf32512ac_1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cf32512ac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dcf32512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dcf32512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1814cc6c8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1814cc6c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e1e60dd8a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e1e60dd8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 sz="1200" b="1"/>
              <a:t>Tip: </a:t>
            </a:r>
            <a:r>
              <a:rPr lang="sv" sz="1200"/>
              <a:t>Create a </a:t>
            </a:r>
            <a:r>
              <a:rPr lang="sv" sz="1200" u="sng">
                <a:solidFill>
                  <a:schemeClr val="hlink"/>
                </a:solidFill>
                <a:hlinkClick r:id="rId3"/>
              </a:rPr>
              <a:t>Mentimeter poll </a:t>
            </a:r>
            <a:r>
              <a:rPr lang="sv" sz="1200"/>
              <a:t>with this question. For mature groups, you can begin with an open-ended query: 'What thoughts and emotions do you have about climate change?' and gather responses as a word cloud.</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sv" sz="1200"/>
              <a:t>Climate anxiety or climate distress are recognized terms for strong negative emotions related to climate change, including worry about personal and collective safety, panic attacks, depression, loss of appetite, and guilt for actions that harm the climate. Shame and guilt may also arise when discussing climate issues. Some may express indifference, saying, 'It doesn't matter what we do.'</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None/>
            </a:pPr>
            <a:r>
              <a:rPr lang="sv" sz="1200"/>
              <a:t>While it may be tempting to avoid sensitive topics, especially with young people, this can lead to the perception that adults can't discuss these issues, which is often worse. Instead, encourage open discussions, listen to students, and respond with empathy. Make sure they feel heard and supported.</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e1f2b02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e1f2b02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e1f2b02c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de1f2b02c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
              <a:t>Climate change is driven by greenhouse gas emissions, mainly from fossil fuels (</a:t>
            </a:r>
            <a:r>
              <a:rPr lang="sv" b="1"/>
              <a:t>causes</a:t>
            </a:r>
            <a:r>
              <a:rPr lang="sv"/>
              <a:t>). These emissions have significantly increased, raising greenhouse gas concentrations in the atmosphere. This intensifies the natural greenhouse effect, leading to global warming. </a:t>
            </a:r>
            <a:r>
              <a:rPr lang="sv" b="1"/>
              <a:t>Observed climate changes</a:t>
            </a:r>
            <a:r>
              <a:rPr lang="sv"/>
              <a:t> include a 0.8-1.0°C temperature rise, rising sea levels, more heatwaves, altered rainfall patterns, and glacial retreat.</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sv" b="1"/>
              <a:t>Consequences </a:t>
            </a:r>
            <a:r>
              <a:rPr lang="sv"/>
              <a:t>of these changes include droughts, floods, coastal erosion, biodiversity loss, and disruptions to agriculture. Vulnerable populations are hit hardest.</a:t>
            </a:r>
            <a:endParaRPr/>
          </a:p>
          <a:p>
            <a:pPr marL="0" lvl="0" indent="0" algn="l" rtl="0">
              <a:spcBef>
                <a:spcPts val="0"/>
              </a:spcBef>
              <a:spcAft>
                <a:spcPts val="0"/>
              </a:spcAft>
              <a:buSzPts val="1100"/>
              <a:buNone/>
            </a:pPr>
            <a:r>
              <a:rPr lang="sv"/>
              <a:t>To combat this, we need a multifaceted approach which includes: </a:t>
            </a:r>
            <a:endParaRPr/>
          </a:p>
          <a:p>
            <a:pPr marL="457200" lvl="0" indent="-298450" algn="l" rtl="0">
              <a:spcBef>
                <a:spcPts val="0"/>
              </a:spcBef>
              <a:spcAft>
                <a:spcPts val="0"/>
              </a:spcAft>
              <a:buSzPts val="1100"/>
              <a:buChar char="-"/>
            </a:pPr>
            <a:r>
              <a:rPr lang="sv"/>
              <a:t>Lifestyle Changes: Individuals can reduce their carbon footprint by adopting eco-friendly habits, like plant-based diets and reduced consumption.</a:t>
            </a:r>
            <a:endParaRPr/>
          </a:p>
          <a:p>
            <a:pPr marL="457200" lvl="0" indent="-298450" algn="l" rtl="0">
              <a:spcBef>
                <a:spcPts val="0"/>
              </a:spcBef>
              <a:spcAft>
                <a:spcPts val="0"/>
              </a:spcAft>
              <a:buSzPts val="1100"/>
              <a:buChar char="-"/>
            </a:pPr>
            <a:r>
              <a:rPr lang="sv"/>
              <a:t>Policy Measures: Governments must enforce emissions limits and carbon pricing, providing incentives and imposing bans on high-emission activities.</a:t>
            </a:r>
            <a:endParaRPr/>
          </a:p>
          <a:p>
            <a:pPr marL="457200" lvl="0" indent="-298450" algn="l" rtl="0">
              <a:spcBef>
                <a:spcPts val="0"/>
              </a:spcBef>
              <a:spcAft>
                <a:spcPts val="0"/>
              </a:spcAft>
              <a:buSzPts val="1100"/>
              <a:buChar char="-"/>
            </a:pPr>
            <a:r>
              <a:rPr lang="sv"/>
              <a:t>Technological Innovation: Transitioning to low-carbon technologies across sectors is vital.</a:t>
            </a:r>
            <a:endParaRPr/>
          </a:p>
          <a:p>
            <a:pPr marL="0" lvl="0" indent="0" algn="l" rtl="0">
              <a:spcBef>
                <a:spcPts val="0"/>
              </a:spcBef>
              <a:spcAft>
                <a:spcPts val="0"/>
              </a:spcAft>
              <a:buClr>
                <a:schemeClr val="dk1"/>
              </a:buClr>
              <a:buSzPts val="1100"/>
              <a:buFont typeface="Arial"/>
              <a:buNone/>
            </a:pPr>
            <a:r>
              <a:rPr lang="sv"/>
              <a:t>These actions aim to limit global warming to 2°C or lower, aligning with the Paris Agreement's goals.</a:t>
            </a:r>
            <a:endParaRPr/>
          </a:p>
          <a:p>
            <a:pPr marL="0" lvl="0" indent="0" algn="l" rtl="0">
              <a:spcBef>
                <a:spcPts val="0"/>
              </a:spcBef>
              <a:spcAft>
                <a:spcPts val="0"/>
              </a:spcAft>
              <a:buSzPts val="1100"/>
              <a:buNone/>
            </a:pPr>
            <a:endParaRPr/>
          </a:p>
        </p:txBody>
      </p:sp>
      <p:sp>
        <p:nvSpPr>
          <p:cNvPr id="93" name="Google Shape;93;gde1f2b02c7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b9e6246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e3b9e62465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200"/>
              </a:spcBef>
              <a:spcAft>
                <a:spcPts val="0"/>
              </a:spcAft>
              <a:buClr>
                <a:schemeClr val="dk1"/>
              </a:buClr>
              <a:buSzPts val="1100"/>
              <a:buFont typeface="Arial"/>
              <a:buNone/>
            </a:pPr>
            <a:br>
              <a:rPr lang="sv" sz="12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p:txBody>
      </p:sp>
      <p:sp>
        <p:nvSpPr>
          <p:cNvPr id="137" name="Google Shape;137;ge3b9e62465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1589ab404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1589ab40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cf32512a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cf32512a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3478"/>
              </a:lnSpc>
              <a:spcBef>
                <a:spcPts val="1100"/>
              </a:spcBef>
              <a:spcAft>
                <a:spcPts val="1100"/>
              </a:spcAft>
              <a:buNone/>
            </a:pP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www.kortspeletklimatkoll.se/instruktionsvideo"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hyperlink" Target="https://climatecallgame.com/instruction-vide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058075" y="415900"/>
            <a:ext cx="7047300" cy="572700"/>
          </a:xfrm>
          <a:prstGeom prst="rect">
            <a:avLst/>
          </a:prstGeom>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v" sz="4400">
                <a:latin typeface="Helvetica Neue Light"/>
                <a:ea typeface="Helvetica Neue Light"/>
                <a:cs typeface="Helvetica Neue Light"/>
                <a:sym typeface="Helvetica Neue Light"/>
              </a:rPr>
              <a:t>Instructions to teachers</a:t>
            </a:r>
            <a:endParaRPr>
              <a:latin typeface="Helvetica Neue Light"/>
              <a:ea typeface="Helvetica Neue Light"/>
              <a:cs typeface="Helvetica Neue Light"/>
              <a:sym typeface="Helvetica Neue Light"/>
            </a:endParaRPr>
          </a:p>
        </p:txBody>
      </p:sp>
      <p:sp>
        <p:nvSpPr>
          <p:cNvPr id="61" name="Google Shape;61;p14"/>
          <p:cNvSpPr txBox="1">
            <a:spLocks noGrp="1"/>
          </p:cNvSpPr>
          <p:nvPr>
            <p:ph type="body" idx="1"/>
          </p:nvPr>
        </p:nvSpPr>
        <p:spPr>
          <a:xfrm>
            <a:off x="1058075" y="1152475"/>
            <a:ext cx="7047300" cy="3416400"/>
          </a:xfrm>
          <a:prstGeom prst="rect">
            <a:avLst/>
          </a:prstGeom>
        </p:spPr>
        <p:txBody>
          <a:bodyPr spcFirstLastPara="1" wrap="square" lIns="91425" tIns="91425" rIns="91425" bIns="91425" anchor="t" anchorCtr="0">
            <a:normAutofit/>
          </a:bodyPr>
          <a:lstStyle/>
          <a:p>
            <a:pPr marL="228600" lvl="0" indent="-177800" algn="l" rtl="0">
              <a:lnSpc>
                <a:spcPct val="100000"/>
              </a:lnSpc>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Please feel free to modify the presentation as needed. </a:t>
            </a:r>
            <a:endParaRPr>
              <a:solidFill>
                <a:schemeClr val="dk1"/>
              </a:solidFill>
              <a:latin typeface="Helvetica Neue Light"/>
              <a:ea typeface="Helvetica Neue Light"/>
              <a:cs typeface="Helvetica Neue Light"/>
              <a:sym typeface="Helvetica Neue Light"/>
            </a:endParaRPr>
          </a:p>
          <a:p>
            <a:pPr marL="228600" lvl="0" indent="-177800" algn="l" rtl="0">
              <a:lnSpc>
                <a:spcPct val="100000"/>
              </a:lnSpc>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A few additional explanations are available below the slides. </a:t>
            </a:r>
            <a:endParaRPr>
              <a:solidFill>
                <a:schemeClr val="dk1"/>
              </a:solidFill>
              <a:latin typeface="Helvetica Neue Light"/>
              <a:ea typeface="Helvetica Neue Light"/>
              <a:cs typeface="Helvetica Neue Light"/>
              <a:sym typeface="Helvetica Neue Light"/>
            </a:endParaRPr>
          </a:p>
          <a:p>
            <a:pPr marL="228600" lvl="0" indent="-177800" algn="l" rtl="0">
              <a:lnSpc>
                <a:spcPct val="100000"/>
              </a:lnSpc>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Please note that some slides have animations. </a:t>
            </a:r>
            <a:endParaRPr>
              <a:solidFill>
                <a:schemeClr val="dk1"/>
              </a:solidFill>
              <a:latin typeface="Helvetica Neue Light"/>
              <a:ea typeface="Helvetica Neue Light"/>
              <a:cs typeface="Helvetica Neue Light"/>
              <a:sym typeface="Helvetica Neue Light"/>
            </a:endParaRPr>
          </a:p>
          <a:p>
            <a:pPr marL="228600" lvl="0" indent="-177800" algn="l" rtl="0">
              <a:lnSpc>
                <a:spcPct val="100000"/>
              </a:lnSpc>
              <a:spcBef>
                <a:spcPts val="0"/>
              </a:spcBef>
              <a:spcAft>
                <a:spcPts val="0"/>
              </a:spcAft>
              <a:buClr>
                <a:schemeClr val="dk1"/>
              </a:buClr>
              <a:buSzPts val="1800"/>
              <a:buFont typeface="Helvetica Neue Light"/>
              <a:buChar char="•"/>
            </a:pPr>
            <a:r>
              <a:rPr lang="sv">
                <a:solidFill>
                  <a:schemeClr val="dk1"/>
                </a:solidFill>
                <a:latin typeface="Helvetica Neue Light"/>
                <a:ea typeface="Helvetica Neue Light"/>
                <a:cs typeface="Helvetica Neue Light"/>
                <a:sym typeface="Helvetica Neue Light"/>
              </a:rPr>
              <a:t>Test the video link on slide 11 before the presentation! </a:t>
            </a:r>
            <a:endParaRPr>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3"/>
          <p:cNvPicPr preferRelativeResize="0"/>
          <p:nvPr/>
        </p:nvPicPr>
        <p:blipFill>
          <a:blip r:embed="rId3">
            <a:alphaModFix/>
          </a:blip>
          <a:stretch>
            <a:fillRect/>
          </a:stretch>
        </p:blipFill>
        <p:spPr>
          <a:xfrm>
            <a:off x="304800" y="984100"/>
            <a:ext cx="2630006" cy="4006998"/>
          </a:xfrm>
          <a:prstGeom prst="rect">
            <a:avLst/>
          </a:prstGeom>
          <a:noFill/>
          <a:ln>
            <a:noFill/>
          </a:ln>
        </p:spPr>
      </p:pic>
      <p:pic>
        <p:nvPicPr>
          <p:cNvPr id="190" name="Google Shape;190;p23"/>
          <p:cNvPicPr preferRelativeResize="0"/>
          <p:nvPr/>
        </p:nvPicPr>
        <p:blipFill>
          <a:blip r:embed="rId4">
            <a:alphaModFix/>
          </a:blip>
          <a:stretch>
            <a:fillRect/>
          </a:stretch>
        </p:blipFill>
        <p:spPr>
          <a:xfrm>
            <a:off x="3089923" y="984100"/>
            <a:ext cx="2581435" cy="4007000"/>
          </a:xfrm>
          <a:prstGeom prst="rect">
            <a:avLst/>
          </a:prstGeom>
          <a:noFill/>
          <a:ln>
            <a:noFill/>
          </a:ln>
        </p:spPr>
      </p:pic>
      <p:sp>
        <p:nvSpPr>
          <p:cNvPr id="191" name="Google Shape;191;p23"/>
          <p:cNvSpPr txBox="1"/>
          <p:nvPr/>
        </p:nvSpPr>
        <p:spPr>
          <a:xfrm>
            <a:off x="6239950" y="984100"/>
            <a:ext cx="2635500" cy="1670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sv" sz="2200">
                <a:solidFill>
                  <a:schemeClr val="dk1"/>
                </a:solidFill>
                <a:latin typeface="Helvetica Neue Light"/>
                <a:ea typeface="Helvetica Neue Light"/>
                <a:cs typeface="Helvetica Neue Light"/>
                <a:sym typeface="Helvetica Neue Light"/>
              </a:rPr>
              <a:t>Category colours</a:t>
            </a:r>
            <a:endParaRPr sz="2200">
              <a:solidFill>
                <a:schemeClr val="dk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500"/>
              <a:buFont typeface="Arial"/>
              <a:buNone/>
            </a:pPr>
            <a:endParaRPr sz="800">
              <a:solidFill>
                <a:srgbClr val="5DAAB5"/>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500"/>
              <a:buFont typeface="Arial"/>
              <a:buNone/>
            </a:pPr>
            <a:r>
              <a:rPr lang="sv" sz="1600">
                <a:solidFill>
                  <a:srgbClr val="5DAAB5"/>
                </a:solidFill>
                <a:latin typeface="Helvetica Neue Light"/>
                <a:ea typeface="Helvetica Neue Light"/>
                <a:cs typeface="Helvetica Neue Light"/>
                <a:sym typeface="Helvetica Neue Light"/>
              </a:rPr>
              <a:t>Turquoise = Food</a:t>
            </a:r>
            <a:endParaRPr sz="160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500"/>
              <a:buFont typeface="Arial"/>
              <a:buNone/>
            </a:pPr>
            <a:r>
              <a:rPr lang="sv" sz="1600">
                <a:solidFill>
                  <a:srgbClr val="FED872"/>
                </a:solidFill>
                <a:latin typeface="Helvetica Neue Light"/>
                <a:ea typeface="Helvetica Neue Light"/>
                <a:cs typeface="Helvetica Neue Light"/>
                <a:sym typeface="Helvetica Neue Light"/>
              </a:rPr>
              <a:t>Yellow = Travel</a:t>
            </a:r>
            <a:endParaRPr sz="160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500"/>
              <a:buFont typeface="Arial"/>
              <a:buNone/>
            </a:pPr>
            <a:r>
              <a:rPr lang="sv" sz="1600">
                <a:solidFill>
                  <a:srgbClr val="F2CDC8"/>
                </a:solidFill>
                <a:latin typeface="Helvetica Neue Light"/>
                <a:ea typeface="Helvetica Neue Light"/>
                <a:cs typeface="Helvetica Neue Light"/>
                <a:sym typeface="Helvetica Neue Light"/>
              </a:rPr>
              <a:t>Pink = Accommodation</a:t>
            </a:r>
            <a:r>
              <a:rPr lang="sv" sz="1600" i="0" u="none" strike="noStrike" cap="none">
                <a:solidFill>
                  <a:srgbClr val="F2CDC8"/>
                </a:solidFill>
                <a:latin typeface="Helvetica Neue Light"/>
                <a:ea typeface="Helvetica Neue Light"/>
                <a:cs typeface="Helvetica Neue Light"/>
                <a:sym typeface="Helvetica Neue Light"/>
              </a:rPr>
              <a:t> </a:t>
            </a:r>
            <a:endParaRPr sz="1600" i="0" u="none" strike="noStrike" cap="none">
              <a:solidFill>
                <a:srgbClr val="F2CDC8"/>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500"/>
              <a:buFont typeface="Arial"/>
              <a:buNone/>
            </a:pPr>
            <a:r>
              <a:rPr lang="sv" sz="1600">
                <a:solidFill>
                  <a:srgbClr val="366063"/>
                </a:solidFill>
                <a:latin typeface="Helvetica Neue Light"/>
                <a:ea typeface="Helvetica Neue Light"/>
                <a:cs typeface="Helvetica Neue Light"/>
                <a:sym typeface="Helvetica Neue Light"/>
              </a:rPr>
              <a:t>Dark Green = Other</a:t>
            </a:r>
            <a:endParaRPr sz="1600" i="0" u="none" strike="noStrike" cap="none">
              <a:solidFill>
                <a:srgbClr val="366063"/>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500"/>
              <a:buFont typeface="Arial"/>
              <a:buNone/>
            </a:pPr>
            <a:endParaRPr sz="1000">
              <a:solidFill>
                <a:srgbClr val="366063"/>
              </a:solidFill>
              <a:latin typeface="Helvetica Neue Light"/>
              <a:ea typeface="Helvetica Neue Light"/>
              <a:cs typeface="Helvetica Neue Light"/>
              <a:sym typeface="Helvetica Neue Light"/>
            </a:endParaRPr>
          </a:p>
        </p:txBody>
      </p:sp>
      <p:cxnSp>
        <p:nvCxnSpPr>
          <p:cNvPr id="192" name="Google Shape;192;p23"/>
          <p:cNvCxnSpPr/>
          <p:nvPr/>
        </p:nvCxnSpPr>
        <p:spPr>
          <a:xfrm rot="10800000">
            <a:off x="4740075" y="2828025"/>
            <a:ext cx="1827000" cy="291900"/>
          </a:xfrm>
          <a:prstGeom prst="straightConnector1">
            <a:avLst/>
          </a:prstGeom>
          <a:noFill/>
          <a:ln w="9525" cap="flat" cmpd="sng">
            <a:solidFill>
              <a:schemeClr val="dk1"/>
            </a:solidFill>
            <a:prstDash val="solid"/>
            <a:miter lim="800000"/>
            <a:headEnd type="none" w="sm" len="sm"/>
            <a:tailEnd type="triangle" w="med" len="med"/>
          </a:ln>
        </p:spPr>
      </p:cxnSp>
      <p:cxnSp>
        <p:nvCxnSpPr>
          <p:cNvPr id="193" name="Google Shape;193;p23"/>
          <p:cNvCxnSpPr>
            <a:stCxn id="191" idx="0"/>
          </p:cNvCxnSpPr>
          <p:nvPr/>
        </p:nvCxnSpPr>
        <p:spPr>
          <a:xfrm rot="5400000">
            <a:off x="4822450" y="-1356950"/>
            <a:ext cx="394200" cy="5076300"/>
          </a:xfrm>
          <a:prstGeom prst="curvedConnector4">
            <a:avLst>
              <a:gd name="adj1" fmla="val -178146"/>
              <a:gd name="adj2" fmla="val 89817"/>
            </a:avLst>
          </a:prstGeom>
          <a:noFill/>
          <a:ln w="9525" cap="flat" cmpd="sng">
            <a:solidFill>
              <a:schemeClr val="dk1"/>
            </a:solidFill>
            <a:prstDash val="solid"/>
            <a:round/>
            <a:headEnd type="none" w="med" len="med"/>
            <a:tailEnd type="triangle" w="med" len="med"/>
          </a:ln>
        </p:spPr>
      </p:cxnSp>
      <p:cxnSp>
        <p:nvCxnSpPr>
          <p:cNvPr id="194" name="Google Shape;194;p23"/>
          <p:cNvCxnSpPr>
            <a:stCxn id="191" idx="0"/>
          </p:cNvCxnSpPr>
          <p:nvPr/>
        </p:nvCxnSpPr>
        <p:spPr>
          <a:xfrm rot="5400000">
            <a:off x="6237400" y="30700"/>
            <a:ext cx="366900" cy="2273700"/>
          </a:xfrm>
          <a:prstGeom prst="curvedConnector4">
            <a:avLst>
              <a:gd name="adj1" fmla="val -64902"/>
              <a:gd name="adj2" fmla="val 78978"/>
            </a:avLst>
          </a:prstGeom>
          <a:noFill/>
          <a:ln w="9525" cap="flat" cmpd="sng">
            <a:solidFill>
              <a:schemeClr val="dk1"/>
            </a:solidFill>
            <a:prstDash val="solid"/>
            <a:round/>
            <a:headEnd type="none" w="med" len="med"/>
            <a:tailEnd type="triangle" w="med" len="med"/>
          </a:ln>
        </p:spPr>
      </p:cxnSp>
      <p:sp>
        <p:nvSpPr>
          <p:cNvPr id="195" name="Google Shape;195;p23"/>
          <p:cNvSpPr txBox="1"/>
          <p:nvPr/>
        </p:nvSpPr>
        <p:spPr>
          <a:xfrm>
            <a:off x="6239950" y="2808400"/>
            <a:ext cx="2635500" cy="2144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v" sz="1800">
                <a:solidFill>
                  <a:schemeClr val="dk1"/>
                </a:solidFill>
                <a:latin typeface="Helvetica Neue Light"/>
                <a:ea typeface="Helvetica Neue Light"/>
                <a:cs typeface="Helvetica Neue Light"/>
                <a:sym typeface="Helvetica Neue Light"/>
              </a:rPr>
              <a:t>CO</a:t>
            </a:r>
            <a:r>
              <a:rPr lang="sv" sz="1800" baseline="-25000">
                <a:solidFill>
                  <a:schemeClr val="dk1"/>
                </a:solidFill>
                <a:latin typeface="Helvetica Neue Light"/>
                <a:ea typeface="Helvetica Neue Light"/>
                <a:cs typeface="Helvetica Neue Light"/>
                <a:sym typeface="Helvetica Neue Light"/>
              </a:rPr>
              <a:t>2</a:t>
            </a:r>
            <a:r>
              <a:rPr lang="sv" sz="1800">
                <a:solidFill>
                  <a:schemeClr val="dk1"/>
                </a:solidFill>
                <a:latin typeface="Helvetica Neue Light"/>
                <a:ea typeface="Helvetica Neue Light"/>
                <a:cs typeface="Helvetica Neue Light"/>
                <a:sym typeface="Helvetica Neue Light"/>
              </a:rPr>
              <a:t>e</a:t>
            </a:r>
            <a:endParaRPr sz="18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endParaRPr sz="12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r>
              <a:rPr lang="sv" sz="1200">
                <a:solidFill>
                  <a:schemeClr val="dk1"/>
                </a:solidFill>
                <a:latin typeface="Helvetica Neue Light"/>
                <a:ea typeface="Helvetica Neue Light"/>
                <a:cs typeface="Helvetica Neue Light"/>
                <a:sym typeface="Helvetica Neue Light"/>
              </a:rPr>
              <a:t>CO</a:t>
            </a:r>
            <a:r>
              <a:rPr lang="sv" sz="1200" baseline="-25000">
                <a:solidFill>
                  <a:schemeClr val="dk1"/>
                </a:solidFill>
                <a:latin typeface="Helvetica Neue Light"/>
                <a:ea typeface="Helvetica Neue Light"/>
                <a:cs typeface="Helvetica Neue Light"/>
                <a:sym typeface="Helvetica Neue Light"/>
              </a:rPr>
              <a:t>2</a:t>
            </a:r>
            <a:r>
              <a:rPr lang="sv" sz="1200">
                <a:solidFill>
                  <a:schemeClr val="dk1"/>
                </a:solidFill>
                <a:latin typeface="Helvetica Neue Light"/>
                <a:ea typeface="Helvetica Neue Light"/>
                <a:cs typeface="Helvetica Neue Light"/>
                <a:sym typeface="Helvetica Neue Light"/>
              </a:rPr>
              <a:t>e stand for greenhouse gas equivalents which is a measure of emissions of greenhouse gases that contribute to global warming (carbon dioxide, methane, nitrous oxide, and fluorinated gases).</a:t>
            </a:r>
            <a:endParaRPr sz="12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endParaRPr sz="1000">
              <a:solidFill>
                <a:schemeClr val="dk1"/>
              </a:solidFill>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532675" y="1423400"/>
            <a:ext cx="7886700" cy="2622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sv" sz="4111" dirty="0">
                <a:solidFill>
                  <a:srgbClr val="5DAAB5"/>
                </a:solidFill>
                <a:uFill>
                  <a:noFill/>
                </a:u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How is </a:t>
            </a:r>
            <a:r>
              <a:rPr lang="sv" sz="3731" dirty="0">
                <a:solidFill>
                  <a:srgbClr val="5DAAB5"/>
                </a:solidFill>
                <a:latin typeface="Helvetica Neue Light"/>
                <a:ea typeface="Helvetica Neue Light"/>
                <a:cs typeface="Helvetica Neue Light"/>
                <a:sym typeface="Helvetica Neue Light"/>
              </a:rPr>
              <a:t>Climate Call </a:t>
            </a:r>
            <a:r>
              <a:rPr lang="sv" sz="4111" dirty="0">
                <a:solidFill>
                  <a:srgbClr val="5DAAB5"/>
                </a:solidFill>
                <a:uFill>
                  <a:noFill/>
                </a:u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rPr>
              <a:t>played?</a:t>
            </a:r>
            <a:endParaRPr sz="4111" dirty="0">
              <a:solidFill>
                <a:srgbClr val="5DAAB5"/>
              </a:solidFill>
              <a:uFill>
                <a:noFill/>
              </a:uFill>
              <a:latin typeface="Helvetica Neue Light"/>
              <a:ea typeface="Helvetica Neue Light"/>
              <a:cs typeface="Helvetica Neue Light"/>
              <a:sym typeface="Helvetica Neue Light"/>
              <a:hlinkClick r:id="rId3">
                <a:extLst>
                  <a:ext uri="{A12FA001-AC4F-418D-AE19-62706E023703}">
                    <ahyp:hlinkClr xmlns:ahyp="http://schemas.microsoft.com/office/drawing/2018/hyperlinkcolor" val="tx"/>
                  </a:ext>
                </a:extLst>
              </a:hlinkClick>
            </a:endParaRPr>
          </a:p>
          <a:p>
            <a:pPr marL="0" lvl="0" indent="0" algn="ctr" rtl="0">
              <a:lnSpc>
                <a:spcPct val="90000"/>
              </a:lnSpc>
              <a:spcBef>
                <a:spcPts val="0"/>
              </a:spcBef>
              <a:spcAft>
                <a:spcPts val="0"/>
              </a:spcAft>
              <a:buClr>
                <a:schemeClr val="dk1"/>
              </a:buClr>
              <a:buSzPts val="1100"/>
              <a:buFont typeface="Arial"/>
              <a:buNone/>
            </a:pPr>
            <a:endParaRPr sz="4000" dirty="0">
              <a:solidFill>
                <a:schemeClr val="hlink"/>
              </a:solidFill>
              <a:uFill>
                <a:noFill/>
              </a:uFill>
              <a:latin typeface="Helvetica Neue Light"/>
              <a:ea typeface="Helvetica Neue Light"/>
              <a:cs typeface="Helvetica Neue Light"/>
              <a:sym typeface="Helvetica Neue Light"/>
              <a:hlinkClick r:id="rId3"/>
            </a:endParaRPr>
          </a:p>
          <a:p>
            <a:pPr marL="0" lvl="0" indent="0" algn="ctr" rtl="0">
              <a:lnSpc>
                <a:spcPct val="90000"/>
              </a:lnSpc>
              <a:spcBef>
                <a:spcPts val="0"/>
              </a:spcBef>
              <a:spcAft>
                <a:spcPts val="0"/>
              </a:spcAft>
              <a:buClr>
                <a:schemeClr val="dk1"/>
              </a:buClr>
              <a:buSzPts val="1100"/>
              <a:buFont typeface="Arial"/>
              <a:buNone/>
            </a:pPr>
            <a:r>
              <a:rPr lang="sv" sz="2777" u="sng">
                <a:solidFill>
                  <a:schemeClr val="hlink"/>
                </a:solidFill>
                <a:latin typeface="Helvetica Neue Light"/>
                <a:ea typeface="Helvetica Neue Light"/>
                <a:cs typeface="Helvetica Neue Light"/>
                <a:sym typeface="Helvetica Neue Light"/>
                <a:hlinkClick r:id="rId4"/>
              </a:rPr>
              <a:t>Watch the instruction video here!</a:t>
            </a:r>
            <a:endParaRPr sz="2777" u="sng" dirty="0">
              <a:solidFill>
                <a:schemeClr val="hlink"/>
              </a:solidFill>
              <a:latin typeface="Helvetica Neue Light"/>
              <a:ea typeface="Helvetica Neue Light"/>
              <a:cs typeface="Helvetica Neue Light"/>
              <a:sym typeface="Helvetica Neue Light"/>
              <a:hlinkClick r:id="rId3"/>
            </a:endParaRPr>
          </a:p>
          <a:p>
            <a:pPr marL="0" lvl="0" indent="0" algn="ctr" rtl="0">
              <a:lnSpc>
                <a:spcPct val="90000"/>
              </a:lnSpc>
              <a:spcBef>
                <a:spcPts val="0"/>
              </a:spcBef>
              <a:spcAft>
                <a:spcPts val="0"/>
              </a:spcAft>
              <a:buClr>
                <a:schemeClr val="dk1"/>
              </a:buClr>
              <a:buSzPts val="3300"/>
              <a:buFont typeface="Calibri"/>
              <a:buNone/>
            </a:pPr>
            <a:br>
              <a:rPr lang="sv" sz="3400" u="sng" dirty="0">
                <a:solidFill>
                  <a:schemeClr val="hlink"/>
                </a:solidFill>
                <a:latin typeface="Helvetica Neue Light"/>
                <a:ea typeface="Helvetica Neue Light"/>
                <a:cs typeface="Helvetica Neue Light"/>
                <a:sym typeface="Helvetica Neue Light"/>
                <a:hlinkClick r:id="rId3"/>
              </a:rPr>
            </a:br>
            <a:br>
              <a:rPr lang="sv" sz="1111" u="sng" dirty="0">
                <a:solidFill>
                  <a:schemeClr val="hlink"/>
                </a:solidFill>
                <a:latin typeface="Helvetica Neue Light"/>
                <a:ea typeface="Helvetica Neue Light"/>
                <a:cs typeface="Helvetica Neue Light"/>
                <a:sym typeface="Helvetica Neue Light"/>
                <a:hlinkClick r:id="rId3"/>
              </a:rPr>
            </a:br>
            <a:endParaRPr sz="2266" dirty="0">
              <a:highlight>
                <a:srgbClr val="FFFF00"/>
              </a:highlight>
              <a:latin typeface="Helvetica Neue Light"/>
              <a:ea typeface="Helvetica Neue Light"/>
              <a:cs typeface="Helvetica Neue Light"/>
              <a:sym typeface="Helvetica Neue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body" idx="1"/>
          </p:nvPr>
        </p:nvSpPr>
        <p:spPr>
          <a:xfrm>
            <a:off x="654100" y="482850"/>
            <a:ext cx="7886700" cy="10212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90000"/>
              </a:lnSpc>
              <a:spcBef>
                <a:spcPts val="0"/>
              </a:spcBef>
              <a:spcAft>
                <a:spcPts val="0"/>
              </a:spcAft>
              <a:buNone/>
            </a:pPr>
            <a:endParaRPr>
              <a:solidFill>
                <a:schemeClr val="accent5"/>
              </a:solidFill>
              <a:latin typeface="Helvetica Neue Light"/>
              <a:ea typeface="Helvetica Neue Light"/>
              <a:cs typeface="Helvetica Neue Light"/>
              <a:sym typeface="Helvetica Neue Light"/>
            </a:endParaRPr>
          </a:p>
          <a:p>
            <a:pPr marL="0" lvl="0" indent="0" algn="ctr" rtl="0">
              <a:spcBef>
                <a:spcPts val="0"/>
              </a:spcBef>
              <a:spcAft>
                <a:spcPts val="0"/>
              </a:spcAft>
              <a:buNone/>
            </a:pPr>
            <a:r>
              <a:rPr lang="sv" sz="3400">
                <a:solidFill>
                  <a:schemeClr val="accent5"/>
                </a:solidFill>
                <a:latin typeface="Helvetica Neue Light"/>
                <a:ea typeface="Helvetica Neue Light"/>
                <a:cs typeface="Helvetica Neue Light"/>
                <a:sym typeface="Helvetica Neue Light"/>
              </a:rPr>
              <a:t>Play in groups of 4-6 people. </a:t>
            </a:r>
            <a:endParaRPr sz="3400">
              <a:solidFill>
                <a:schemeClr val="accent5"/>
              </a:solidFill>
              <a:latin typeface="Helvetica Neue Light"/>
              <a:ea typeface="Helvetica Neue Light"/>
              <a:cs typeface="Helvetica Neue Light"/>
              <a:sym typeface="Helvetica Neue Light"/>
            </a:endParaRPr>
          </a:p>
          <a:p>
            <a:pPr marL="0" lvl="0" indent="0" algn="ctr" rtl="0">
              <a:spcBef>
                <a:spcPts val="0"/>
              </a:spcBef>
              <a:spcAft>
                <a:spcPts val="0"/>
              </a:spcAft>
              <a:buNone/>
            </a:pPr>
            <a:r>
              <a:rPr lang="sv" sz="3400">
                <a:solidFill>
                  <a:schemeClr val="accent5"/>
                </a:solidFill>
                <a:latin typeface="Helvetica Neue Light"/>
                <a:ea typeface="Helvetica Neue Light"/>
                <a:cs typeface="Helvetica Neue Light"/>
                <a:sym typeface="Helvetica Neue Light"/>
              </a:rPr>
              <a:t>Each group forms two teams.</a:t>
            </a:r>
            <a:endParaRPr sz="2800">
              <a:solidFill>
                <a:schemeClr val="accent5"/>
              </a:solidFill>
              <a:latin typeface="Helvetica Neue Light"/>
              <a:ea typeface="Helvetica Neue Light"/>
              <a:cs typeface="Helvetica Neue Light"/>
              <a:sym typeface="Helvetica Neue Light"/>
            </a:endParaRPr>
          </a:p>
        </p:txBody>
      </p:sp>
      <p:sp>
        <p:nvSpPr>
          <p:cNvPr id="207" name="Google Shape;207;p25"/>
          <p:cNvSpPr txBox="1">
            <a:spLocks noGrp="1"/>
          </p:cNvSpPr>
          <p:nvPr>
            <p:ph type="body" idx="1"/>
          </p:nvPr>
        </p:nvSpPr>
        <p:spPr>
          <a:xfrm>
            <a:off x="939300" y="1869575"/>
            <a:ext cx="7265400" cy="2344800"/>
          </a:xfrm>
          <a:prstGeom prst="rect">
            <a:avLst/>
          </a:prstGeom>
          <a:noFill/>
          <a:ln w="38100" cap="flat" cmpd="sng">
            <a:solidFill>
              <a:schemeClr val="accent5"/>
            </a:solidFill>
            <a:prstDash val="solid"/>
            <a:round/>
            <a:headEnd type="none" w="sm" len="sm"/>
            <a:tailEnd type="none" w="sm" len="sm"/>
          </a:ln>
        </p:spPr>
        <p:txBody>
          <a:bodyPr spcFirstLastPara="1" wrap="square" lIns="68575" tIns="34275" rIns="68575" bIns="34275" anchor="t" anchorCtr="0">
            <a:normAutofit lnSpcReduction="20000"/>
          </a:bodyPr>
          <a:lstStyle/>
          <a:p>
            <a:pPr marL="0" lvl="0" indent="0" algn="ctr" rtl="0">
              <a:spcBef>
                <a:spcPts val="0"/>
              </a:spcBef>
              <a:spcAft>
                <a:spcPts val="0"/>
              </a:spcAft>
              <a:buNone/>
            </a:pPr>
            <a:endParaRPr sz="2400">
              <a:solidFill>
                <a:srgbClr val="000000"/>
              </a:solidFill>
              <a:latin typeface="Helvetica Neue Light"/>
              <a:ea typeface="Helvetica Neue Light"/>
              <a:cs typeface="Helvetica Neue Light"/>
              <a:sym typeface="Helvetica Neue Light"/>
            </a:endParaRPr>
          </a:p>
          <a:p>
            <a:pPr marL="0" lvl="0" indent="0" algn="ctr" rtl="0">
              <a:lnSpc>
                <a:spcPct val="90000"/>
              </a:lnSpc>
              <a:spcBef>
                <a:spcPts val="800"/>
              </a:spcBef>
              <a:spcAft>
                <a:spcPts val="0"/>
              </a:spcAft>
              <a:buClr>
                <a:schemeClr val="dk1"/>
              </a:buClr>
              <a:buSzPts val="1100"/>
              <a:buFont typeface="Arial"/>
              <a:buNone/>
            </a:pPr>
            <a:r>
              <a:rPr lang="sv" sz="2400">
                <a:solidFill>
                  <a:srgbClr val="000000"/>
                </a:solidFill>
                <a:latin typeface="Helvetica Neue Light"/>
                <a:ea typeface="Helvetica Neue Light"/>
                <a:cs typeface="Helvetica Neue Light"/>
                <a:sym typeface="Helvetica Neue Light"/>
              </a:rPr>
              <a:t>During the game:</a:t>
            </a:r>
            <a:endParaRPr sz="2400">
              <a:solidFill>
                <a:srgbClr val="000000"/>
              </a:solidFill>
              <a:latin typeface="Helvetica Neue Light"/>
              <a:ea typeface="Helvetica Neue Light"/>
              <a:cs typeface="Helvetica Neue Light"/>
              <a:sym typeface="Helvetica Neue Light"/>
            </a:endParaRPr>
          </a:p>
          <a:p>
            <a:pPr marL="0" lvl="0" indent="0" algn="ctr" rtl="0">
              <a:lnSpc>
                <a:spcPct val="90000"/>
              </a:lnSpc>
              <a:spcBef>
                <a:spcPts val="800"/>
              </a:spcBef>
              <a:spcAft>
                <a:spcPts val="0"/>
              </a:spcAft>
              <a:buClr>
                <a:schemeClr val="dk1"/>
              </a:buClr>
              <a:buSzPts val="1100"/>
              <a:buFont typeface="Arial"/>
              <a:buNone/>
            </a:pPr>
            <a:endParaRPr sz="2400">
              <a:solidFill>
                <a:srgbClr val="000000"/>
              </a:solidFill>
              <a:latin typeface="Helvetica Neue Light"/>
              <a:ea typeface="Helvetica Neue Light"/>
              <a:cs typeface="Helvetica Neue Light"/>
              <a:sym typeface="Helvetica Neue Light"/>
            </a:endParaRPr>
          </a:p>
          <a:p>
            <a:pPr marL="0" lvl="0" indent="0" algn="ctr" rtl="0">
              <a:lnSpc>
                <a:spcPct val="90000"/>
              </a:lnSpc>
              <a:spcBef>
                <a:spcPts val="800"/>
              </a:spcBef>
              <a:spcAft>
                <a:spcPts val="0"/>
              </a:spcAft>
              <a:buClr>
                <a:schemeClr val="dk1"/>
              </a:buClr>
              <a:buSzPts val="1100"/>
              <a:buFont typeface="Arial"/>
              <a:buNone/>
            </a:pPr>
            <a:r>
              <a:rPr lang="sv" sz="2400">
                <a:solidFill>
                  <a:srgbClr val="000000"/>
                </a:solidFill>
                <a:latin typeface="Helvetica Neue Light"/>
                <a:ea typeface="Helvetica Neue Light"/>
                <a:cs typeface="Helvetica Neue Light"/>
                <a:sym typeface="Helvetica Neue Light"/>
              </a:rPr>
              <a:t>- Argue for where the cards are placed.</a:t>
            </a:r>
            <a:endParaRPr sz="2400">
              <a:solidFill>
                <a:srgbClr val="000000"/>
              </a:solidFill>
              <a:latin typeface="Helvetica Neue Light"/>
              <a:ea typeface="Helvetica Neue Light"/>
              <a:cs typeface="Helvetica Neue Light"/>
              <a:sym typeface="Helvetica Neue Light"/>
            </a:endParaRPr>
          </a:p>
          <a:p>
            <a:pPr marL="0" lvl="0" indent="0" algn="ctr" rtl="0">
              <a:lnSpc>
                <a:spcPct val="90000"/>
              </a:lnSpc>
              <a:spcBef>
                <a:spcPts val="800"/>
              </a:spcBef>
              <a:spcAft>
                <a:spcPts val="0"/>
              </a:spcAft>
              <a:buClr>
                <a:schemeClr val="dk1"/>
              </a:buClr>
              <a:buSzPts val="1100"/>
              <a:buFont typeface="Arial"/>
              <a:buNone/>
            </a:pPr>
            <a:r>
              <a:rPr lang="sv" sz="2400">
                <a:solidFill>
                  <a:srgbClr val="000000"/>
                </a:solidFill>
                <a:latin typeface="Helvetica Neue Light"/>
                <a:ea typeface="Helvetica Neue Light"/>
                <a:cs typeface="Helvetica Neue Light"/>
                <a:sym typeface="Helvetica Neue Light"/>
              </a:rPr>
              <a:t>- Discuss why it was correct/incorrect.</a:t>
            </a:r>
            <a:endParaRPr sz="2400">
              <a:solidFill>
                <a:srgbClr val="000000"/>
              </a:solidFill>
              <a:latin typeface="Helvetica Neue Light"/>
              <a:ea typeface="Helvetica Neue Light"/>
              <a:cs typeface="Helvetica Neue Light"/>
              <a:sym typeface="Helvetica Neue Light"/>
            </a:endParaRPr>
          </a:p>
          <a:p>
            <a:pPr marL="0" lvl="0" indent="0" algn="l" rtl="0">
              <a:lnSpc>
                <a:spcPct val="90000"/>
              </a:lnSpc>
              <a:spcBef>
                <a:spcPts val="800"/>
              </a:spcBef>
              <a:spcAft>
                <a:spcPts val="0"/>
              </a:spcAft>
              <a:buNone/>
            </a:pPr>
            <a:endParaRPr>
              <a:solidFill>
                <a:srgbClr val="666666"/>
              </a:solidFill>
              <a:latin typeface="Helvetica Neue Light"/>
              <a:ea typeface="Helvetica Neue Light"/>
              <a:cs typeface="Helvetica Neue Light"/>
              <a:sym typeface="Helvetica Neue Light"/>
            </a:endParaRPr>
          </a:p>
          <a:p>
            <a:pPr marL="0" lvl="0" indent="0" algn="ctr" rtl="0">
              <a:lnSpc>
                <a:spcPct val="90000"/>
              </a:lnSpc>
              <a:spcBef>
                <a:spcPts val="800"/>
              </a:spcBef>
              <a:spcAft>
                <a:spcPts val="0"/>
              </a:spcAft>
              <a:buNone/>
            </a:pPr>
            <a:endParaRPr sz="1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body" idx="1"/>
          </p:nvPr>
        </p:nvSpPr>
        <p:spPr>
          <a:xfrm>
            <a:off x="628650" y="1723025"/>
            <a:ext cx="7886700" cy="1021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endParaRPr>
              <a:solidFill>
                <a:schemeClr val="accent5"/>
              </a:solidFill>
              <a:latin typeface="Helvetica Neue Light"/>
              <a:ea typeface="Helvetica Neue Light"/>
              <a:cs typeface="Helvetica Neue Light"/>
              <a:sym typeface="Helvetica Neue Light"/>
            </a:endParaRPr>
          </a:p>
          <a:p>
            <a:pPr marL="0" lvl="0" indent="0" algn="ctr" rtl="0">
              <a:spcBef>
                <a:spcPts val="0"/>
              </a:spcBef>
              <a:spcAft>
                <a:spcPts val="0"/>
              </a:spcAft>
              <a:buNone/>
            </a:pPr>
            <a:endParaRPr sz="2800">
              <a:solidFill>
                <a:schemeClr val="accent5"/>
              </a:solidFill>
              <a:latin typeface="Helvetica Neue Light"/>
              <a:ea typeface="Helvetica Neue Light"/>
              <a:cs typeface="Helvetica Neue Light"/>
              <a:sym typeface="Helvetica Neue Light"/>
            </a:endParaRPr>
          </a:p>
        </p:txBody>
      </p:sp>
      <p:sp>
        <p:nvSpPr>
          <p:cNvPr id="214" name="Google Shape;214;p26"/>
          <p:cNvSpPr txBox="1">
            <a:spLocks noGrp="1"/>
          </p:cNvSpPr>
          <p:nvPr>
            <p:ph type="body" idx="1"/>
          </p:nvPr>
        </p:nvSpPr>
        <p:spPr>
          <a:xfrm>
            <a:off x="858675" y="1824300"/>
            <a:ext cx="7317900" cy="3028800"/>
          </a:xfrm>
          <a:prstGeom prst="rect">
            <a:avLst/>
          </a:prstGeom>
          <a:noFill/>
          <a:ln w="38100" cap="flat" cmpd="sng">
            <a:solidFill>
              <a:srgbClr val="5DAAB5"/>
            </a:solidFill>
            <a:prstDash val="solid"/>
            <a:round/>
            <a:headEnd type="none" w="sm" len="sm"/>
            <a:tailEnd type="none" w="sm" len="sm"/>
          </a:ln>
        </p:spPr>
        <p:txBody>
          <a:bodyPr spcFirstLastPara="1" wrap="square" lIns="68575" tIns="34275" rIns="68575" bIns="34275" anchor="t" anchorCtr="0">
            <a:noAutofit/>
          </a:bodyPr>
          <a:lstStyle/>
          <a:p>
            <a:pPr marL="457200" lvl="0" indent="-323850" algn="l" rtl="0">
              <a:lnSpc>
                <a:spcPct val="115000"/>
              </a:lnSpc>
              <a:spcBef>
                <a:spcPts val="0"/>
              </a:spcBef>
              <a:spcAft>
                <a:spcPts val="0"/>
              </a:spcAft>
              <a:buClr>
                <a:srgbClr val="434343"/>
              </a:buClr>
              <a:buSzPts val="1500"/>
              <a:buFont typeface="Helvetica Neue Light"/>
              <a:buChar char="•"/>
            </a:pPr>
            <a:r>
              <a:rPr lang="sv" sz="1500">
                <a:solidFill>
                  <a:srgbClr val="434343"/>
                </a:solidFill>
                <a:latin typeface="Helvetica Neue Light"/>
                <a:ea typeface="Helvetica Neue Light"/>
                <a:cs typeface="Helvetica Neue Light"/>
                <a:sym typeface="Helvetica Neue Light"/>
              </a:rPr>
              <a:t>What surprised you the most during the game, and why?</a:t>
            </a:r>
            <a:endParaRPr sz="1500">
              <a:solidFill>
                <a:srgbClr val="434343"/>
              </a:solidFill>
              <a:latin typeface="Helvetica Neue Light"/>
              <a:ea typeface="Helvetica Neue Light"/>
              <a:cs typeface="Helvetica Neue Light"/>
              <a:sym typeface="Helvetica Neue Light"/>
            </a:endParaRPr>
          </a:p>
          <a:p>
            <a:pPr marL="457200" lvl="0" indent="0" algn="l" rtl="0">
              <a:lnSpc>
                <a:spcPct val="115000"/>
              </a:lnSpc>
              <a:spcBef>
                <a:spcPts val="0"/>
              </a:spcBef>
              <a:spcAft>
                <a:spcPts val="0"/>
              </a:spcAft>
              <a:buNone/>
            </a:pPr>
            <a:endParaRPr sz="1500">
              <a:solidFill>
                <a:srgbClr val="434343"/>
              </a:solidFill>
              <a:latin typeface="Helvetica Neue Light"/>
              <a:ea typeface="Helvetica Neue Light"/>
              <a:cs typeface="Helvetica Neue Light"/>
              <a:sym typeface="Helvetica Neue Light"/>
            </a:endParaRPr>
          </a:p>
          <a:p>
            <a:pPr marL="457200" lvl="0" indent="-323850" algn="l" rtl="0">
              <a:lnSpc>
                <a:spcPct val="115000"/>
              </a:lnSpc>
              <a:spcBef>
                <a:spcPts val="0"/>
              </a:spcBef>
              <a:spcAft>
                <a:spcPts val="0"/>
              </a:spcAft>
              <a:buClr>
                <a:srgbClr val="434343"/>
              </a:buClr>
              <a:buSzPts val="1500"/>
              <a:buFont typeface="Helvetica Neue Light"/>
              <a:buChar char="•"/>
            </a:pPr>
            <a:r>
              <a:rPr lang="sv" sz="1500">
                <a:solidFill>
                  <a:srgbClr val="434343"/>
                </a:solidFill>
                <a:latin typeface="Helvetica Neue Light"/>
                <a:ea typeface="Helvetica Neue Light"/>
                <a:cs typeface="Helvetica Neue Light"/>
                <a:sym typeface="Helvetica Neue Light"/>
              </a:rPr>
              <a:t>In the various categories of food, travel, and accommodation, what has the most significant impact on emissions?</a:t>
            </a:r>
            <a:endParaRPr sz="1500">
              <a:solidFill>
                <a:srgbClr val="434343"/>
              </a:solidFill>
              <a:latin typeface="Helvetica Neue Light"/>
              <a:ea typeface="Helvetica Neue Light"/>
              <a:cs typeface="Helvetica Neue Light"/>
              <a:sym typeface="Helvetica Neue Light"/>
            </a:endParaRPr>
          </a:p>
          <a:p>
            <a:pPr marL="457200" lvl="0" indent="0" algn="l" rtl="0">
              <a:lnSpc>
                <a:spcPct val="115000"/>
              </a:lnSpc>
              <a:spcBef>
                <a:spcPts val="0"/>
              </a:spcBef>
              <a:spcAft>
                <a:spcPts val="0"/>
              </a:spcAft>
              <a:buNone/>
            </a:pPr>
            <a:endParaRPr sz="1500">
              <a:solidFill>
                <a:srgbClr val="434343"/>
              </a:solidFill>
              <a:latin typeface="Helvetica Neue Light"/>
              <a:ea typeface="Helvetica Neue Light"/>
              <a:cs typeface="Helvetica Neue Light"/>
              <a:sym typeface="Helvetica Neue Light"/>
            </a:endParaRPr>
          </a:p>
          <a:p>
            <a:pPr marL="457200" lvl="0" indent="-323850" algn="l" rtl="0">
              <a:lnSpc>
                <a:spcPct val="115000"/>
              </a:lnSpc>
              <a:spcBef>
                <a:spcPts val="0"/>
              </a:spcBef>
              <a:spcAft>
                <a:spcPts val="0"/>
              </a:spcAft>
              <a:buClr>
                <a:srgbClr val="434343"/>
              </a:buClr>
              <a:buSzPts val="1500"/>
              <a:buFont typeface="Helvetica Neue Light"/>
              <a:buChar char="•"/>
            </a:pPr>
            <a:r>
              <a:rPr lang="sv" sz="1500">
                <a:solidFill>
                  <a:srgbClr val="434343"/>
                </a:solidFill>
                <a:latin typeface="Helvetica Neue Light"/>
                <a:ea typeface="Helvetica Neue Light"/>
                <a:cs typeface="Helvetica Neue Light"/>
                <a:sym typeface="Helvetica Neue Light"/>
              </a:rPr>
              <a:t>Which activities contribute most to your emissions, and how do you think you could reduce them?</a:t>
            </a:r>
            <a:endParaRPr sz="1500">
              <a:solidFill>
                <a:srgbClr val="434343"/>
              </a:solidFill>
              <a:latin typeface="Helvetica Neue Light"/>
              <a:ea typeface="Helvetica Neue Light"/>
              <a:cs typeface="Helvetica Neue Light"/>
              <a:sym typeface="Helvetica Neue Light"/>
            </a:endParaRPr>
          </a:p>
          <a:p>
            <a:pPr marL="457200" lvl="0" indent="0" algn="l" rtl="0">
              <a:lnSpc>
                <a:spcPct val="115000"/>
              </a:lnSpc>
              <a:spcBef>
                <a:spcPts val="0"/>
              </a:spcBef>
              <a:spcAft>
                <a:spcPts val="0"/>
              </a:spcAft>
              <a:buNone/>
            </a:pPr>
            <a:endParaRPr sz="1500">
              <a:solidFill>
                <a:srgbClr val="434343"/>
              </a:solidFill>
              <a:latin typeface="Helvetica Neue Light"/>
              <a:ea typeface="Helvetica Neue Light"/>
              <a:cs typeface="Helvetica Neue Light"/>
              <a:sym typeface="Helvetica Neue Light"/>
            </a:endParaRPr>
          </a:p>
          <a:p>
            <a:pPr marL="457200" lvl="0" indent="-323850" algn="l" rtl="0">
              <a:lnSpc>
                <a:spcPct val="115000"/>
              </a:lnSpc>
              <a:spcBef>
                <a:spcPts val="0"/>
              </a:spcBef>
              <a:spcAft>
                <a:spcPts val="0"/>
              </a:spcAft>
              <a:buClr>
                <a:srgbClr val="434343"/>
              </a:buClr>
              <a:buSzPts val="1500"/>
              <a:buFont typeface="Helvetica Neue Light"/>
              <a:buChar char="•"/>
            </a:pPr>
            <a:r>
              <a:rPr lang="sv" sz="1500">
                <a:solidFill>
                  <a:srgbClr val="434343"/>
                </a:solidFill>
                <a:latin typeface="Helvetica Neue Light"/>
                <a:ea typeface="Helvetica Neue Light"/>
                <a:cs typeface="Helvetica Neue Light"/>
                <a:sym typeface="Helvetica Neue Light"/>
              </a:rPr>
              <a:t>What actions can various stakeholders like individuals, politicians, companies, organizations, associations, schools, and municipalities take to decrease greenhouse gas emissions?</a:t>
            </a:r>
            <a:endParaRPr sz="1500">
              <a:solidFill>
                <a:srgbClr val="434343"/>
              </a:solidFill>
              <a:latin typeface="Helvetica Neue Light"/>
              <a:ea typeface="Helvetica Neue Light"/>
              <a:cs typeface="Helvetica Neue Light"/>
              <a:sym typeface="Helvetica Neue Light"/>
            </a:endParaRPr>
          </a:p>
        </p:txBody>
      </p:sp>
      <p:sp>
        <p:nvSpPr>
          <p:cNvPr id="215" name="Google Shape;215;p26"/>
          <p:cNvSpPr txBox="1">
            <a:spLocks noGrp="1"/>
          </p:cNvSpPr>
          <p:nvPr>
            <p:ph type="body" idx="1"/>
          </p:nvPr>
        </p:nvSpPr>
        <p:spPr>
          <a:xfrm>
            <a:off x="884925" y="317200"/>
            <a:ext cx="7265400" cy="1180500"/>
          </a:xfrm>
          <a:prstGeom prst="rect">
            <a:avLst/>
          </a:prstGeom>
          <a:noFill/>
          <a:ln w="38100"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lvl="0" indent="0" algn="ctr" rtl="0">
              <a:spcBef>
                <a:spcPts val="0"/>
              </a:spcBef>
              <a:spcAft>
                <a:spcPts val="0"/>
              </a:spcAft>
              <a:buNone/>
            </a:pPr>
            <a:endParaRPr sz="2400">
              <a:solidFill>
                <a:srgbClr val="000000"/>
              </a:solidFill>
              <a:latin typeface="Helvetica Neue Light"/>
              <a:ea typeface="Helvetica Neue Light"/>
              <a:cs typeface="Helvetica Neue Light"/>
              <a:sym typeface="Helvetica Neue Light"/>
            </a:endParaRPr>
          </a:p>
          <a:p>
            <a:pPr marL="0" lvl="0" indent="0" algn="ctr" rtl="0">
              <a:lnSpc>
                <a:spcPct val="90000"/>
              </a:lnSpc>
              <a:spcBef>
                <a:spcPts val="800"/>
              </a:spcBef>
              <a:spcAft>
                <a:spcPts val="0"/>
              </a:spcAft>
              <a:buNone/>
            </a:pPr>
            <a:r>
              <a:rPr lang="sv" sz="2400">
                <a:solidFill>
                  <a:srgbClr val="000000"/>
                </a:solidFill>
                <a:latin typeface="Helvetica Neue Light"/>
                <a:ea typeface="Helvetica Neue Light"/>
                <a:cs typeface="Helvetica Neue Light"/>
                <a:sym typeface="Helvetica Neue Light"/>
              </a:rPr>
              <a:t>After the game: </a:t>
            </a:r>
            <a:r>
              <a:rPr lang="sv" sz="2400">
                <a:solidFill>
                  <a:srgbClr val="434343"/>
                </a:solidFill>
                <a:latin typeface="Helvetica Neue Light"/>
                <a:ea typeface="Helvetica Neue Light"/>
                <a:cs typeface="Helvetica Neue Light"/>
                <a:sym typeface="Helvetica Neue Light"/>
              </a:rPr>
              <a:t>Reflect together in the class</a:t>
            </a:r>
            <a:endParaRPr sz="2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p:nvPr/>
        </p:nvSpPr>
        <p:spPr>
          <a:xfrm>
            <a:off x="612925" y="1020550"/>
            <a:ext cx="7802100" cy="3127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v" sz="4416">
                <a:solidFill>
                  <a:srgbClr val="0563C1"/>
                </a:solidFill>
                <a:latin typeface="Helvetica Neue Light"/>
                <a:ea typeface="Helvetica Neue Light"/>
                <a:cs typeface="Helvetica Neue Light"/>
                <a:sym typeface="Helvetica Neue Light"/>
              </a:rPr>
              <a:t>OPTIONAL ADD-ONS</a:t>
            </a:r>
            <a:endParaRPr sz="4416">
              <a:solidFill>
                <a:srgbClr val="0563C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Clr>
                <a:schemeClr val="dk1"/>
              </a:buClr>
              <a:buSzPts val="1100"/>
              <a:buFont typeface="Arial"/>
              <a:buNone/>
            </a:pPr>
            <a:r>
              <a:rPr lang="sv" sz="1800" i="1">
                <a:solidFill>
                  <a:schemeClr val="dk1"/>
                </a:solidFill>
                <a:latin typeface="Helvetica Neue Light"/>
                <a:ea typeface="Helvetica Neue Light"/>
                <a:cs typeface="Helvetica Neue Light"/>
                <a:sym typeface="Helvetica Neue Light"/>
              </a:rPr>
              <a:t>Optional add-ons / extensions for continued learning</a:t>
            </a:r>
            <a:endParaRPr sz="4016" i="1">
              <a:solidFill>
                <a:srgbClr val="0563C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None/>
            </a:pPr>
            <a:endParaRPr sz="983">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None/>
            </a:pPr>
            <a:endParaRPr sz="1700">
              <a:solidFill>
                <a:schemeClr val="accent5"/>
              </a:solidFill>
              <a:latin typeface="Helvetica Neue Light"/>
              <a:ea typeface="Helvetica Neue Light"/>
              <a:cs typeface="Helvetica Neue Light"/>
              <a:sym typeface="Helvetica Neue Light"/>
            </a:endParaRPr>
          </a:p>
          <a:p>
            <a:pPr marL="457200" lvl="0" indent="-361950" algn="ctr" rtl="0">
              <a:lnSpc>
                <a:spcPct val="115000"/>
              </a:lnSpc>
              <a:spcBef>
                <a:spcPts val="0"/>
              </a:spcBef>
              <a:spcAft>
                <a:spcPts val="0"/>
              </a:spcAft>
              <a:buClr>
                <a:schemeClr val="dk1"/>
              </a:buClr>
              <a:buSzPts val="2100"/>
              <a:buFont typeface="Helvetica Neue Light"/>
              <a:buAutoNum type="arabicPeriod"/>
            </a:pPr>
            <a:r>
              <a:rPr lang="sv" sz="2100">
                <a:solidFill>
                  <a:schemeClr val="dk1"/>
                </a:solidFill>
                <a:latin typeface="Helvetica Neue Light"/>
                <a:ea typeface="Helvetica Neue Light"/>
                <a:cs typeface="Helvetica Neue Light"/>
                <a:sym typeface="Helvetica Neue Light"/>
              </a:rPr>
              <a:t>The Carbon Cycle - how does it work?</a:t>
            </a:r>
            <a:r>
              <a:rPr lang="sv" sz="2100">
                <a:solidFill>
                  <a:schemeClr val="dk1"/>
                </a:solidFill>
                <a:highlight>
                  <a:srgbClr val="D9EAD3"/>
                </a:highlight>
                <a:latin typeface="Helvetica Neue Light"/>
                <a:ea typeface="Helvetica Neue Light"/>
                <a:cs typeface="Helvetica Neue Light"/>
                <a:sym typeface="Helvetica Neue Light"/>
              </a:rPr>
              <a:t> </a:t>
            </a:r>
            <a:endParaRPr sz="1700">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None/>
            </a:pPr>
            <a:endParaRPr sz="1700">
              <a:solidFill>
                <a:schemeClr val="accent5"/>
              </a:solidFill>
              <a:latin typeface="Helvetica Neue Light"/>
              <a:ea typeface="Helvetica Neue Light"/>
              <a:cs typeface="Helvetica Neue Light"/>
              <a:sym typeface="Helvetica Neue Light"/>
            </a:endParaRPr>
          </a:p>
          <a:p>
            <a:pPr marL="457200" lvl="0" indent="-361950" algn="ctr" rtl="0">
              <a:lnSpc>
                <a:spcPct val="115000"/>
              </a:lnSpc>
              <a:spcBef>
                <a:spcPts val="0"/>
              </a:spcBef>
              <a:spcAft>
                <a:spcPts val="0"/>
              </a:spcAft>
              <a:buClr>
                <a:schemeClr val="dk1"/>
              </a:buClr>
              <a:buSzPts val="2100"/>
              <a:buFont typeface="Helvetica Neue Light"/>
              <a:buAutoNum type="arabicPeriod"/>
            </a:pPr>
            <a:r>
              <a:rPr lang="sv" sz="2100">
                <a:solidFill>
                  <a:schemeClr val="dk1"/>
                </a:solidFill>
                <a:latin typeface="Helvetica Neue Light"/>
                <a:ea typeface="Helvetica Neue Light"/>
                <a:cs typeface="Helvetica Neue Light"/>
                <a:sym typeface="Helvetica Neue Light"/>
              </a:rPr>
              <a:t>Sustainable Lifestyles</a:t>
            </a:r>
            <a:endParaRPr sz="2100">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None/>
            </a:pPr>
            <a:endParaRPr sz="2100">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p:nvPr/>
        </p:nvSpPr>
        <p:spPr>
          <a:xfrm>
            <a:off x="2920027" y="1553725"/>
            <a:ext cx="3318900" cy="1654200"/>
          </a:xfrm>
          <a:prstGeom prst="ellipse">
            <a:avLst/>
          </a:pr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sp>
        <p:nvSpPr>
          <p:cNvPr id="226" name="Google Shape;226;p28"/>
          <p:cNvSpPr txBox="1"/>
          <p:nvPr/>
        </p:nvSpPr>
        <p:spPr>
          <a:xfrm>
            <a:off x="2546400" y="1815524"/>
            <a:ext cx="4203600" cy="131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The carbon cycle</a:t>
            </a:r>
            <a:br>
              <a:rPr lang="sv" sz="3400">
                <a:solidFill>
                  <a:srgbClr val="1F497D"/>
                </a:solidFill>
                <a:latin typeface="Helvetica Neue Light"/>
                <a:ea typeface="Helvetica Neue Light"/>
                <a:cs typeface="Helvetica Neue Light"/>
                <a:sym typeface="Helvetica Neue Light"/>
              </a:rPr>
            </a:br>
            <a:r>
              <a:rPr lang="sv" sz="2400">
                <a:solidFill>
                  <a:srgbClr val="1F497D"/>
                </a:solidFill>
                <a:latin typeface="Helvetica Neue Light"/>
                <a:ea typeface="Helvetica Neue Light"/>
                <a:cs typeface="Helvetica Neue Light"/>
                <a:sym typeface="Helvetica Neue Light"/>
              </a:rPr>
              <a:t>(a crash course!)</a:t>
            </a:r>
            <a:endParaRPr sz="2400">
              <a:solidFill>
                <a:srgbClr val="3D85C6"/>
              </a:solidFill>
              <a:latin typeface="Helvetica Neue Light"/>
              <a:ea typeface="Helvetica Neue Light"/>
              <a:cs typeface="Helvetica Neue Light"/>
              <a:sym typeface="Helvetica Neue Light"/>
            </a:endParaRPr>
          </a:p>
        </p:txBody>
      </p:sp>
      <p:sp>
        <p:nvSpPr>
          <p:cNvPr id="227" name="Google Shape;227;p28"/>
          <p:cNvSpPr/>
          <p:nvPr/>
        </p:nvSpPr>
        <p:spPr>
          <a:xfrm rot="667432">
            <a:off x="4793390" y="431349"/>
            <a:ext cx="3478452" cy="1215652"/>
          </a:xfrm>
          <a:prstGeom prst="cloudCallout">
            <a:avLst>
              <a:gd name="adj1" fmla="val -26654"/>
              <a:gd name="adj2" fmla="val 89250"/>
            </a:avLst>
          </a:prstGeom>
          <a:solidFill>
            <a:srgbClr val="F9CB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 sz="1600">
                <a:solidFill>
                  <a:schemeClr val="dk1"/>
                </a:solidFill>
                <a:latin typeface="Helvetica Neue Light"/>
                <a:ea typeface="Helvetica Neue Light"/>
                <a:cs typeface="Helvetica Neue Light"/>
                <a:sym typeface="Helvetica Neue Light"/>
              </a:rPr>
              <a:t>What is the problem with emitting carbon dioxide?</a:t>
            </a:r>
            <a:endParaRPr sz="1600">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a:stretch/>
        </p:blipFill>
        <p:spPr>
          <a:xfrm>
            <a:off x="4639328" y="2870300"/>
            <a:ext cx="1412775" cy="1189075"/>
          </a:xfrm>
          <a:prstGeom prst="rect">
            <a:avLst/>
          </a:prstGeom>
          <a:noFill/>
          <a:ln>
            <a:noFill/>
          </a:ln>
        </p:spPr>
      </p:pic>
      <p:sp>
        <p:nvSpPr>
          <p:cNvPr id="233" name="Google Shape;233;p29"/>
          <p:cNvSpPr/>
          <p:nvPr/>
        </p:nvSpPr>
        <p:spPr>
          <a:xfrm>
            <a:off x="3032625" y="4166050"/>
            <a:ext cx="3251400" cy="785700"/>
          </a:xfrm>
          <a:prstGeom prst="roundRect">
            <a:avLst>
              <a:gd name="adj" fmla="val 16667"/>
            </a:avLst>
          </a:prstGeom>
          <a:noFill/>
          <a:ln w="571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4" name="Google Shape;234;p29"/>
          <p:cNvSpPr/>
          <p:nvPr/>
        </p:nvSpPr>
        <p:spPr>
          <a:xfrm>
            <a:off x="3032625" y="3147725"/>
            <a:ext cx="3251400" cy="887700"/>
          </a:xfrm>
          <a:prstGeom prst="roundRect">
            <a:avLst>
              <a:gd name="adj" fmla="val 16667"/>
            </a:avLst>
          </a:prstGeom>
          <a:noFill/>
          <a:ln w="28575"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5" name="Google Shape;235;p29"/>
          <p:cNvSpPr/>
          <p:nvPr/>
        </p:nvSpPr>
        <p:spPr>
          <a:xfrm rot="10800000">
            <a:off x="3843564" y="2140880"/>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6" name="Google Shape;236;p29"/>
          <p:cNvSpPr/>
          <p:nvPr/>
        </p:nvSpPr>
        <p:spPr>
          <a:xfrm rot="10800000">
            <a:off x="4765970" y="2178077"/>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37" name="Google Shape;237;p29"/>
          <p:cNvPicPr preferRelativeResize="0"/>
          <p:nvPr/>
        </p:nvPicPr>
        <p:blipFill rotWithShape="1">
          <a:blip r:embed="rId4">
            <a:alphaModFix/>
          </a:blip>
          <a:srcRect/>
          <a:stretch/>
        </p:blipFill>
        <p:spPr>
          <a:xfrm>
            <a:off x="3186047" y="3218750"/>
            <a:ext cx="1324650" cy="528775"/>
          </a:xfrm>
          <a:prstGeom prst="rect">
            <a:avLst/>
          </a:prstGeom>
          <a:noFill/>
          <a:ln>
            <a:noFill/>
          </a:ln>
        </p:spPr>
      </p:pic>
      <p:sp>
        <p:nvSpPr>
          <p:cNvPr id="238" name="Google Shape;238;p29"/>
          <p:cNvSpPr/>
          <p:nvPr/>
        </p:nvSpPr>
        <p:spPr>
          <a:xfrm rot="10800000">
            <a:off x="3843561" y="2140878"/>
            <a:ext cx="273600" cy="1153500"/>
          </a:xfrm>
          <a:prstGeom prst="upArrow">
            <a:avLst>
              <a:gd name="adj1" fmla="val 50000"/>
              <a:gd name="adj2" fmla="val 50000"/>
            </a:avLst>
          </a:prstGeom>
          <a:solidFill>
            <a:srgbClr val="548135"/>
          </a:solid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9" name="Google Shape;239;p29"/>
          <p:cNvSpPr txBox="1"/>
          <p:nvPr/>
        </p:nvSpPr>
        <p:spPr>
          <a:xfrm>
            <a:off x="5061316" y="3671325"/>
            <a:ext cx="98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ocean</a:t>
            </a:r>
            <a:endParaRPr sz="1200">
              <a:latin typeface="Helvetica Neue Light"/>
              <a:ea typeface="Helvetica Neue Light"/>
              <a:cs typeface="Helvetica Neue Light"/>
              <a:sym typeface="Helvetica Neue Light"/>
            </a:endParaRPr>
          </a:p>
        </p:txBody>
      </p:sp>
      <p:sp>
        <p:nvSpPr>
          <p:cNvPr id="240" name="Google Shape;240;p29"/>
          <p:cNvSpPr txBox="1"/>
          <p:nvPr/>
        </p:nvSpPr>
        <p:spPr>
          <a:xfrm>
            <a:off x="3307925" y="3671325"/>
            <a:ext cx="1458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biosphere</a:t>
            </a:r>
            <a:endParaRPr sz="1800" i="0" u="none" strike="noStrike" cap="none">
              <a:solidFill>
                <a:srgbClr val="000000"/>
              </a:solidFill>
              <a:latin typeface="Helvetica Neue Light"/>
              <a:ea typeface="Helvetica Neue Light"/>
              <a:cs typeface="Helvetica Neue Light"/>
              <a:sym typeface="Helvetica Neue Light"/>
            </a:endParaRPr>
          </a:p>
        </p:txBody>
      </p:sp>
      <p:sp>
        <p:nvSpPr>
          <p:cNvPr id="241" name="Google Shape;241;p29"/>
          <p:cNvSpPr/>
          <p:nvPr/>
        </p:nvSpPr>
        <p:spPr>
          <a:xfrm>
            <a:off x="2977875" y="1135000"/>
            <a:ext cx="3360900" cy="2389500"/>
          </a:xfrm>
          <a:prstGeom prst="blockArc">
            <a:avLst>
              <a:gd name="adj1" fmla="val 10963514"/>
              <a:gd name="adj2" fmla="val 21454901"/>
              <a:gd name="adj3" fmla="val 25402"/>
            </a:avLst>
          </a:prstGeom>
          <a:solidFill>
            <a:srgbClr val="AA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br>
              <a:rPr lang="sv" sz="1100">
                <a:latin typeface="Helvetica Neue Light"/>
                <a:ea typeface="Helvetica Neue Light"/>
                <a:cs typeface="Helvetica Neue Light"/>
                <a:sym typeface="Helvetica Neue Light"/>
              </a:rPr>
            </a:br>
            <a:r>
              <a:rPr lang="sv" sz="2400">
                <a:latin typeface="Helvetica Neue Light"/>
                <a:ea typeface="Helvetica Neue Light"/>
                <a:cs typeface="Helvetica Neue Light"/>
                <a:sym typeface="Helvetica Neue Light"/>
              </a:rPr>
              <a:t>atmosphere</a:t>
            </a:r>
            <a:endParaRPr>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400"/>
              <a:buFont typeface="Arial"/>
              <a:buNone/>
            </a:pPr>
            <a:endParaRPr sz="2400">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endParaRPr sz="1800">
              <a:latin typeface="Helvetica Neue Light"/>
              <a:ea typeface="Helvetica Neue Light"/>
              <a:cs typeface="Helvetica Neue Light"/>
              <a:sym typeface="Helvetica Neue Light"/>
            </a:endParaRPr>
          </a:p>
        </p:txBody>
      </p:sp>
      <p:pic>
        <p:nvPicPr>
          <p:cNvPr id="242" name="Google Shape;242;p29"/>
          <p:cNvPicPr preferRelativeResize="0"/>
          <p:nvPr/>
        </p:nvPicPr>
        <p:blipFill rotWithShape="1">
          <a:blip r:embed="rId5">
            <a:alphaModFix/>
          </a:blip>
          <a:srcRect/>
          <a:stretch/>
        </p:blipFill>
        <p:spPr>
          <a:xfrm>
            <a:off x="4154417" y="4392493"/>
            <a:ext cx="1062562" cy="559412"/>
          </a:xfrm>
          <a:prstGeom prst="rect">
            <a:avLst/>
          </a:prstGeom>
          <a:noFill/>
          <a:ln>
            <a:noFill/>
          </a:ln>
        </p:spPr>
      </p:pic>
      <p:pic>
        <p:nvPicPr>
          <p:cNvPr id="243" name="Google Shape;243;p29"/>
          <p:cNvPicPr preferRelativeResize="0"/>
          <p:nvPr/>
        </p:nvPicPr>
        <p:blipFill rotWithShape="1">
          <a:blip r:embed="rId6">
            <a:alphaModFix/>
          </a:blip>
          <a:srcRect/>
          <a:stretch/>
        </p:blipFill>
        <p:spPr>
          <a:xfrm>
            <a:off x="3307919" y="4248448"/>
            <a:ext cx="656471" cy="549073"/>
          </a:xfrm>
          <a:prstGeom prst="rect">
            <a:avLst/>
          </a:prstGeom>
          <a:noFill/>
          <a:ln>
            <a:noFill/>
          </a:ln>
        </p:spPr>
      </p:pic>
      <p:sp>
        <p:nvSpPr>
          <p:cNvPr id="244" name="Google Shape;244;p29"/>
          <p:cNvSpPr/>
          <p:nvPr/>
        </p:nvSpPr>
        <p:spPr>
          <a:xfrm rot="-4555844">
            <a:off x="1202195" y="2148542"/>
            <a:ext cx="2903807" cy="1561590"/>
          </a:xfrm>
          <a:prstGeom prst="uturnArrow">
            <a:avLst>
              <a:gd name="adj1" fmla="val 25000"/>
              <a:gd name="adj2" fmla="val 25000"/>
              <a:gd name="adj3" fmla="val 25000"/>
              <a:gd name="adj4" fmla="val 43750"/>
              <a:gd name="adj5" fmla="val 75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45" name="Google Shape;245;p29"/>
          <p:cNvPicPr preferRelativeResize="0"/>
          <p:nvPr/>
        </p:nvPicPr>
        <p:blipFill rotWithShape="1">
          <a:blip r:embed="rId7">
            <a:alphaModFix/>
          </a:blip>
          <a:srcRect/>
          <a:stretch/>
        </p:blipFill>
        <p:spPr>
          <a:xfrm>
            <a:off x="5373388" y="4331292"/>
            <a:ext cx="607105" cy="345980"/>
          </a:xfrm>
          <a:prstGeom prst="rect">
            <a:avLst/>
          </a:prstGeom>
          <a:noFill/>
          <a:ln>
            <a:noFill/>
          </a:ln>
        </p:spPr>
      </p:pic>
      <p:pic>
        <p:nvPicPr>
          <p:cNvPr id="246" name="Google Shape;246;p29"/>
          <p:cNvPicPr preferRelativeResize="0"/>
          <p:nvPr/>
        </p:nvPicPr>
        <p:blipFill rotWithShape="1">
          <a:blip r:embed="rId7">
            <a:alphaModFix/>
          </a:blip>
          <a:srcRect/>
          <a:stretch/>
        </p:blipFill>
        <p:spPr>
          <a:xfrm>
            <a:off x="5434326" y="4467055"/>
            <a:ext cx="607104" cy="345980"/>
          </a:xfrm>
          <a:prstGeom prst="rect">
            <a:avLst/>
          </a:prstGeom>
          <a:noFill/>
          <a:ln>
            <a:noFill/>
          </a:ln>
        </p:spPr>
      </p:pic>
      <p:sp>
        <p:nvSpPr>
          <p:cNvPr id="247" name="Google Shape;247;p29"/>
          <p:cNvSpPr/>
          <p:nvPr/>
        </p:nvSpPr>
        <p:spPr>
          <a:xfrm rot="1762147">
            <a:off x="6026157" y="554375"/>
            <a:ext cx="3211440" cy="1230801"/>
          </a:xfrm>
          <a:prstGeom prst="wedgeEllipseCallout">
            <a:avLst>
              <a:gd name="adj1" fmla="val -15604"/>
              <a:gd name="adj2" fmla="val 113017"/>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v" sz="1900">
                <a:solidFill>
                  <a:srgbClr val="FFFFFF"/>
                </a:solidFill>
                <a:latin typeface="Helvetica Neue Light"/>
                <a:ea typeface="Helvetica Neue Light"/>
                <a:cs typeface="Helvetica Neue Light"/>
                <a:sym typeface="Helvetica Neue Light"/>
              </a:rPr>
              <a:t>Our emissions disrupt the balance in the system!</a:t>
            </a:r>
            <a:endParaRPr sz="1900" i="0" u="none" strike="noStrike" cap="none">
              <a:solidFill>
                <a:srgbClr val="FFFFFF"/>
              </a:solidFill>
              <a:latin typeface="Helvetica Neue Light"/>
              <a:ea typeface="Helvetica Neue Light"/>
              <a:cs typeface="Helvetica Neue Light"/>
              <a:sym typeface="Helvetica Neue Light"/>
            </a:endParaRPr>
          </a:p>
        </p:txBody>
      </p:sp>
      <p:sp>
        <p:nvSpPr>
          <p:cNvPr id="248" name="Google Shape;248;p29"/>
          <p:cNvSpPr/>
          <p:nvPr/>
        </p:nvSpPr>
        <p:spPr>
          <a:xfrm rot="10800000">
            <a:off x="4765968" y="2178075"/>
            <a:ext cx="273600" cy="1153500"/>
          </a:xfrm>
          <a:prstGeom prst="upArrow">
            <a:avLst>
              <a:gd name="adj1" fmla="val 50000"/>
              <a:gd name="adj2" fmla="val 50000"/>
            </a:avLst>
          </a:prstGeom>
          <a:solidFill>
            <a:srgbClr val="548135"/>
          </a:solidFill>
          <a:ln w="571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9" name="Google Shape;249;p29"/>
          <p:cNvSpPr/>
          <p:nvPr/>
        </p:nvSpPr>
        <p:spPr>
          <a:xfrm>
            <a:off x="4111219" y="2141084"/>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0" name="Google Shape;250;p29"/>
          <p:cNvSpPr/>
          <p:nvPr/>
        </p:nvSpPr>
        <p:spPr>
          <a:xfrm>
            <a:off x="5047101" y="2176781"/>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1" name="Google Shape;251;p29"/>
          <p:cNvSpPr/>
          <p:nvPr/>
        </p:nvSpPr>
        <p:spPr>
          <a:xfrm>
            <a:off x="3351827" y="1369345"/>
            <a:ext cx="607200" cy="701100"/>
          </a:xfrm>
          <a:prstGeom prst="mathPlus">
            <a:avLst>
              <a:gd name="adj1" fmla="val 23520"/>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2" name="Google Shape;252;p29"/>
          <p:cNvSpPr/>
          <p:nvPr/>
        </p:nvSpPr>
        <p:spPr>
          <a:xfrm>
            <a:off x="3122877" y="3132582"/>
            <a:ext cx="607200" cy="701100"/>
          </a:xfrm>
          <a:prstGeom prst="mathPlus">
            <a:avLst>
              <a:gd name="adj1" fmla="val 23520"/>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3" name="Google Shape;253;p29"/>
          <p:cNvSpPr/>
          <p:nvPr/>
        </p:nvSpPr>
        <p:spPr>
          <a:xfrm>
            <a:off x="5444902" y="3164820"/>
            <a:ext cx="607200" cy="701100"/>
          </a:xfrm>
          <a:prstGeom prst="mathPlus">
            <a:avLst>
              <a:gd name="adj1" fmla="val 23520"/>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p:nvPr/>
        </p:nvSpPr>
        <p:spPr>
          <a:xfrm>
            <a:off x="3032625" y="4166050"/>
            <a:ext cx="3251400" cy="785700"/>
          </a:xfrm>
          <a:prstGeom prst="roundRect">
            <a:avLst>
              <a:gd name="adj" fmla="val 16667"/>
            </a:avLst>
          </a:prstGeom>
          <a:noFill/>
          <a:ln w="571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9" name="Google Shape;259;p30"/>
          <p:cNvSpPr/>
          <p:nvPr/>
        </p:nvSpPr>
        <p:spPr>
          <a:xfrm>
            <a:off x="3032625" y="3147725"/>
            <a:ext cx="3251400" cy="887700"/>
          </a:xfrm>
          <a:prstGeom prst="roundRect">
            <a:avLst>
              <a:gd name="adj" fmla="val 16667"/>
            </a:avLst>
          </a:prstGeom>
          <a:noFill/>
          <a:ln w="28575"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0" name="Google Shape;260;p30"/>
          <p:cNvSpPr/>
          <p:nvPr/>
        </p:nvSpPr>
        <p:spPr>
          <a:xfrm rot="10800000">
            <a:off x="3843564" y="2140880"/>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1" name="Google Shape;261;p30"/>
          <p:cNvSpPr/>
          <p:nvPr/>
        </p:nvSpPr>
        <p:spPr>
          <a:xfrm rot="10800000">
            <a:off x="4765970" y="2178077"/>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62" name="Google Shape;262;p30"/>
          <p:cNvPicPr preferRelativeResize="0"/>
          <p:nvPr/>
        </p:nvPicPr>
        <p:blipFill rotWithShape="1">
          <a:blip r:embed="rId3">
            <a:alphaModFix/>
          </a:blip>
          <a:srcRect/>
          <a:stretch/>
        </p:blipFill>
        <p:spPr>
          <a:xfrm>
            <a:off x="4639328" y="2870300"/>
            <a:ext cx="1412775" cy="1189075"/>
          </a:xfrm>
          <a:prstGeom prst="rect">
            <a:avLst/>
          </a:prstGeom>
          <a:noFill/>
          <a:ln>
            <a:noFill/>
          </a:ln>
        </p:spPr>
      </p:pic>
      <p:pic>
        <p:nvPicPr>
          <p:cNvPr id="263" name="Google Shape;263;p30"/>
          <p:cNvPicPr preferRelativeResize="0"/>
          <p:nvPr/>
        </p:nvPicPr>
        <p:blipFill rotWithShape="1">
          <a:blip r:embed="rId4">
            <a:alphaModFix/>
          </a:blip>
          <a:srcRect/>
          <a:stretch/>
        </p:blipFill>
        <p:spPr>
          <a:xfrm>
            <a:off x="3186047" y="3218750"/>
            <a:ext cx="1324650" cy="528775"/>
          </a:xfrm>
          <a:prstGeom prst="rect">
            <a:avLst/>
          </a:prstGeom>
          <a:noFill/>
          <a:ln>
            <a:noFill/>
          </a:ln>
        </p:spPr>
      </p:pic>
      <p:sp>
        <p:nvSpPr>
          <p:cNvPr id="264" name="Google Shape;264;p30"/>
          <p:cNvSpPr/>
          <p:nvPr/>
        </p:nvSpPr>
        <p:spPr>
          <a:xfrm rot="10800000">
            <a:off x="3843561" y="2140878"/>
            <a:ext cx="273600" cy="1153500"/>
          </a:xfrm>
          <a:prstGeom prst="upArrow">
            <a:avLst>
              <a:gd name="adj1" fmla="val 50000"/>
              <a:gd name="adj2" fmla="val 50000"/>
            </a:avLst>
          </a:prstGeom>
          <a:solidFill>
            <a:srgbClr val="548135"/>
          </a:solidFill>
          <a:ln w="5715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5" name="Google Shape;265;p30"/>
          <p:cNvSpPr txBox="1"/>
          <p:nvPr/>
        </p:nvSpPr>
        <p:spPr>
          <a:xfrm>
            <a:off x="5061316" y="3671325"/>
            <a:ext cx="98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 sz="1800">
                <a:latin typeface="Helvetica Neue Light"/>
                <a:ea typeface="Helvetica Neue Light"/>
                <a:cs typeface="Helvetica Neue Light"/>
                <a:sym typeface="Helvetica Neue Light"/>
              </a:rPr>
              <a:t>ocean</a:t>
            </a:r>
            <a:endParaRPr sz="1200">
              <a:latin typeface="Helvetica Neue Light"/>
              <a:ea typeface="Helvetica Neue Light"/>
              <a:cs typeface="Helvetica Neue Light"/>
              <a:sym typeface="Helvetica Neue Light"/>
            </a:endParaRPr>
          </a:p>
        </p:txBody>
      </p:sp>
      <p:sp>
        <p:nvSpPr>
          <p:cNvPr id="266" name="Google Shape;266;p30"/>
          <p:cNvSpPr txBox="1"/>
          <p:nvPr/>
        </p:nvSpPr>
        <p:spPr>
          <a:xfrm>
            <a:off x="3307925" y="3671325"/>
            <a:ext cx="14127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000"/>
              <a:buFont typeface="Arial"/>
              <a:buNone/>
            </a:pPr>
            <a:r>
              <a:rPr lang="sv" sz="1800">
                <a:solidFill>
                  <a:schemeClr val="dk1"/>
                </a:solidFill>
                <a:latin typeface="Helvetica Neue Light"/>
                <a:ea typeface="Helvetica Neue Light"/>
                <a:cs typeface="Helvetica Neue Light"/>
                <a:sym typeface="Helvetica Neue Light"/>
              </a:rPr>
              <a:t>biosphere</a:t>
            </a:r>
            <a:endParaRPr sz="1800" i="0" u="none" strike="noStrike" cap="none">
              <a:solidFill>
                <a:srgbClr val="000000"/>
              </a:solidFill>
              <a:latin typeface="Helvetica Neue Light"/>
              <a:ea typeface="Helvetica Neue Light"/>
              <a:cs typeface="Helvetica Neue Light"/>
              <a:sym typeface="Helvetica Neue Light"/>
            </a:endParaRPr>
          </a:p>
        </p:txBody>
      </p:sp>
      <p:sp>
        <p:nvSpPr>
          <p:cNvPr id="267" name="Google Shape;267;p30"/>
          <p:cNvSpPr/>
          <p:nvPr/>
        </p:nvSpPr>
        <p:spPr>
          <a:xfrm>
            <a:off x="2977875" y="1135000"/>
            <a:ext cx="3360900" cy="2389500"/>
          </a:xfrm>
          <a:prstGeom prst="blockArc">
            <a:avLst>
              <a:gd name="adj1" fmla="val 10963514"/>
              <a:gd name="adj2" fmla="val 21454901"/>
              <a:gd name="adj3" fmla="val 25402"/>
            </a:avLst>
          </a:prstGeom>
          <a:solidFill>
            <a:srgbClr val="AA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br>
              <a:rPr lang="sv" sz="1100">
                <a:latin typeface="Helvetica Neue Light"/>
                <a:ea typeface="Helvetica Neue Light"/>
                <a:cs typeface="Helvetica Neue Light"/>
                <a:sym typeface="Helvetica Neue Light"/>
              </a:rPr>
            </a:br>
            <a:r>
              <a:rPr lang="sv" sz="2400">
                <a:solidFill>
                  <a:schemeClr val="dk1"/>
                </a:solidFill>
                <a:latin typeface="Helvetica Neue Light"/>
                <a:ea typeface="Helvetica Neue Light"/>
                <a:cs typeface="Helvetica Neue Light"/>
                <a:sym typeface="Helvetica Neue Light"/>
              </a:rPr>
              <a:t>atmosphere</a:t>
            </a:r>
            <a:endParaRPr>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400"/>
              <a:buFont typeface="Arial"/>
              <a:buNone/>
            </a:pPr>
            <a:endParaRPr sz="2400">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800"/>
              <a:buFont typeface="Arial"/>
              <a:buNone/>
            </a:pPr>
            <a:endParaRPr sz="1800">
              <a:latin typeface="Helvetica Neue Light"/>
              <a:ea typeface="Helvetica Neue Light"/>
              <a:cs typeface="Helvetica Neue Light"/>
              <a:sym typeface="Helvetica Neue Light"/>
            </a:endParaRPr>
          </a:p>
        </p:txBody>
      </p:sp>
      <p:pic>
        <p:nvPicPr>
          <p:cNvPr id="268" name="Google Shape;268;p30"/>
          <p:cNvPicPr preferRelativeResize="0"/>
          <p:nvPr/>
        </p:nvPicPr>
        <p:blipFill rotWithShape="1">
          <a:blip r:embed="rId5">
            <a:alphaModFix/>
          </a:blip>
          <a:srcRect/>
          <a:stretch/>
        </p:blipFill>
        <p:spPr>
          <a:xfrm>
            <a:off x="4154417" y="4392493"/>
            <a:ext cx="1062562" cy="559412"/>
          </a:xfrm>
          <a:prstGeom prst="rect">
            <a:avLst/>
          </a:prstGeom>
          <a:noFill/>
          <a:ln>
            <a:noFill/>
          </a:ln>
        </p:spPr>
      </p:pic>
      <p:pic>
        <p:nvPicPr>
          <p:cNvPr id="269" name="Google Shape;269;p30"/>
          <p:cNvPicPr preferRelativeResize="0"/>
          <p:nvPr/>
        </p:nvPicPr>
        <p:blipFill rotWithShape="1">
          <a:blip r:embed="rId6">
            <a:alphaModFix/>
          </a:blip>
          <a:srcRect/>
          <a:stretch/>
        </p:blipFill>
        <p:spPr>
          <a:xfrm>
            <a:off x="3307919" y="4248448"/>
            <a:ext cx="656471" cy="549073"/>
          </a:xfrm>
          <a:prstGeom prst="rect">
            <a:avLst/>
          </a:prstGeom>
          <a:noFill/>
          <a:ln>
            <a:noFill/>
          </a:ln>
        </p:spPr>
      </p:pic>
      <p:sp>
        <p:nvSpPr>
          <p:cNvPr id="270" name="Google Shape;270;p30"/>
          <p:cNvSpPr/>
          <p:nvPr/>
        </p:nvSpPr>
        <p:spPr>
          <a:xfrm rot="-4555844">
            <a:off x="1202195" y="2148542"/>
            <a:ext cx="2903807" cy="1561590"/>
          </a:xfrm>
          <a:prstGeom prst="uturnArrow">
            <a:avLst>
              <a:gd name="adj1" fmla="val 25000"/>
              <a:gd name="adj2" fmla="val 25000"/>
              <a:gd name="adj3" fmla="val 25000"/>
              <a:gd name="adj4" fmla="val 43750"/>
              <a:gd name="adj5" fmla="val 75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1" name="Google Shape;271;p30"/>
          <p:cNvPicPr preferRelativeResize="0"/>
          <p:nvPr/>
        </p:nvPicPr>
        <p:blipFill rotWithShape="1">
          <a:blip r:embed="rId7">
            <a:alphaModFix/>
          </a:blip>
          <a:srcRect/>
          <a:stretch/>
        </p:blipFill>
        <p:spPr>
          <a:xfrm>
            <a:off x="5373388" y="4331292"/>
            <a:ext cx="607105" cy="345980"/>
          </a:xfrm>
          <a:prstGeom prst="rect">
            <a:avLst/>
          </a:prstGeom>
          <a:noFill/>
          <a:ln>
            <a:noFill/>
          </a:ln>
        </p:spPr>
      </p:pic>
      <p:pic>
        <p:nvPicPr>
          <p:cNvPr id="272" name="Google Shape;272;p30"/>
          <p:cNvPicPr preferRelativeResize="0"/>
          <p:nvPr/>
        </p:nvPicPr>
        <p:blipFill rotWithShape="1">
          <a:blip r:embed="rId7">
            <a:alphaModFix/>
          </a:blip>
          <a:srcRect/>
          <a:stretch/>
        </p:blipFill>
        <p:spPr>
          <a:xfrm>
            <a:off x="5434326" y="4467055"/>
            <a:ext cx="607104" cy="345980"/>
          </a:xfrm>
          <a:prstGeom prst="rect">
            <a:avLst/>
          </a:prstGeom>
          <a:noFill/>
          <a:ln>
            <a:noFill/>
          </a:ln>
        </p:spPr>
      </p:pic>
      <p:sp>
        <p:nvSpPr>
          <p:cNvPr id="273" name="Google Shape;273;p30"/>
          <p:cNvSpPr/>
          <p:nvPr/>
        </p:nvSpPr>
        <p:spPr>
          <a:xfrm rot="10800000">
            <a:off x="4765968" y="2178075"/>
            <a:ext cx="273600" cy="1153500"/>
          </a:xfrm>
          <a:prstGeom prst="upArrow">
            <a:avLst>
              <a:gd name="adj1" fmla="val 50000"/>
              <a:gd name="adj2" fmla="val 50000"/>
            </a:avLst>
          </a:prstGeom>
          <a:solidFill>
            <a:srgbClr val="548135"/>
          </a:solidFill>
          <a:ln w="571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4" name="Google Shape;274;p30"/>
          <p:cNvSpPr/>
          <p:nvPr/>
        </p:nvSpPr>
        <p:spPr>
          <a:xfrm>
            <a:off x="4111219" y="2141084"/>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5" name="Google Shape;275;p30"/>
          <p:cNvSpPr/>
          <p:nvPr/>
        </p:nvSpPr>
        <p:spPr>
          <a:xfrm>
            <a:off x="5047101" y="2176781"/>
            <a:ext cx="273600" cy="1153500"/>
          </a:xfrm>
          <a:prstGeom prst="upArrow">
            <a:avLst>
              <a:gd name="adj1" fmla="val 50000"/>
              <a:gd name="adj2" fmla="val 50000"/>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6" name="Google Shape;276;p30"/>
          <p:cNvSpPr/>
          <p:nvPr/>
        </p:nvSpPr>
        <p:spPr>
          <a:xfrm>
            <a:off x="3351827" y="1369345"/>
            <a:ext cx="607200" cy="701100"/>
          </a:xfrm>
          <a:prstGeom prst="mathPlus">
            <a:avLst>
              <a:gd name="adj1" fmla="val 23520"/>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7" name="Google Shape;277;p30"/>
          <p:cNvSpPr/>
          <p:nvPr/>
        </p:nvSpPr>
        <p:spPr>
          <a:xfrm>
            <a:off x="3122877" y="3132582"/>
            <a:ext cx="607200" cy="701100"/>
          </a:xfrm>
          <a:prstGeom prst="mathPlus">
            <a:avLst>
              <a:gd name="adj1" fmla="val 23520"/>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8" name="Google Shape;278;p30"/>
          <p:cNvSpPr/>
          <p:nvPr/>
        </p:nvSpPr>
        <p:spPr>
          <a:xfrm>
            <a:off x="5444902" y="3164820"/>
            <a:ext cx="607200" cy="701100"/>
          </a:xfrm>
          <a:prstGeom prst="mathPlus">
            <a:avLst>
              <a:gd name="adj1" fmla="val 23520"/>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9" name="Google Shape;279;p30"/>
          <p:cNvSpPr/>
          <p:nvPr/>
        </p:nvSpPr>
        <p:spPr>
          <a:xfrm rot="-275">
            <a:off x="5320700" y="224754"/>
            <a:ext cx="3754800" cy="2538600"/>
          </a:xfrm>
          <a:prstGeom prst="roundRect">
            <a:avLst>
              <a:gd name="adj" fmla="val 16667"/>
            </a:avLst>
          </a:prstGeom>
          <a:solidFill>
            <a:srgbClr val="CC4125"/>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sv" sz="1700" b="1">
                <a:solidFill>
                  <a:schemeClr val="lt1"/>
                </a:solidFill>
                <a:latin typeface="Helvetica Neue"/>
                <a:ea typeface="Helvetica Neue"/>
                <a:cs typeface="Helvetica Neue"/>
                <a:sym typeface="Helvetica Neue"/>
              </a:rPr>
              <a:t>Avoid common misconceptions! </a:t>
            </a:r>
            <a:endParaRPr sz="1700" b="1">
              <a:solidFill>
                <a:schemeClr val="lt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9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r>
              <a:rPr lang="sv" sz="1600">
                <a:solidFill>
                  <a:schemeClr val="lt1"/>
                </a:solidFill>
                <a:latin typeface="Helvetica Neue Light"/>
                <a:ea typeface="Helvetica Neue Light"/>
                <a:cs typeface="Helvetica Neue Light"/>
                <a:sym typeface="Helvetica Neue Light"/>
              </a:rPr>
              <a:t>The reality is:</a:t>
            </a:r>
            <a:endParaRPr sz="16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r>
              <a:rPr lang="sv">
                <a:solidFill>
                  <a:schemeClr val="lt1"/>
                </a:solidFill>
                <a:latin typeface="Helvetica Neue Light"/>
                <a:ea typeface="Helvetica Neue Light"/>
                <a:cs typeface="Helvetica Neue Light"/>
                <a:sym typeface="Helvetica Neue Light"/>
              </a:rPr>
              <a:t>- CO2 </a:t>
            </a:r>
            <a:r>
              <a:rPr lang="sv" u="sng">
                <a:solidFill>
                  <a:schemeClr val="lt1"/>
                </a:solidFill>
                <a:latin typeface="Helvetica Neue Light"/>
                <a:ea typeface="Helvetica Neue Light"/>
                <a:cs typeface="Helvetica Neue Light"/>
                <a:sym typeface="Helvetica Neue Light"/>
              </a:rPr>
              <a:t>doesn't</a:t>
            </a:r>
            <a:r>
              <a:rPr lang="sv">
                <a:solidFill>
                  <a:schemeClr val="lt1"/>
                </a:solidFill>
                <a:latin typeface="Helvetica Neue Light"/>
                <a:ea typeface="Helvetica Neue Light"/>
                <a:cs typeface="Helvetica Neue Light"/>
                <a:sym typeface="Helvetica Neue Light"/>
              </a:rPr>
              <a:t> escape into space!</a:t>
            </a:r>
            <a:endParaRPr>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r>
              <a:rPr lang="sv">
                <a:solidFill>
                  <a:schemeClr val="lt1"/>
                </a:solidFill>
                <a:latin typeface="Helvetica Neue Light"/>
                <a:ea typeface="Helvetica Neue Light"/>
                <a:cs typeface="Helvetica Neue Light"/>
                <a:sym typeface="Helvetica Neue Light"/>
              </a:rPr>
              <a:t>- CO2 </a:t>
            </a:r>
            <a:r>
              <a:rPr lang="sv" u="sng">
                <a:solidFill>
                  <a:schemeClr val="lt1"/>
                </a:solidFill>
                <a:latin typeface="Helvetica Neue Light"/>
                <a:ea typeface="Helvetica Neue Light"/>
                <a:cs typeface="Helvetica Neue Light"/>
                <a:sym typeface="Helvetica Neue Light"/>
              </a:rPr>
              <a:t>doesn't</a:t>
            </a:r>
            <a:r>
              <a:rPr lang="sv">
                <a:solidFill>
                  <a:schemeClr val="lt1"/>
                </a:solidFill>
                <a:latin typeface="Helvetica Neue Light"/>
                <a:ea typeface="Helvetica Neue Light"/>
                <a:cs typeface="Helvetica Neue Light"/>
                <a:sym typeface="Helvetica Neue Light"/>
              </a:rPr>
              <a:t> break down or decay!</a:t>
            </a:r>
            <a:endParaRPr>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r>
              <a:rPr lang="sv">
                <a:solidFill>
                  <a:schemeClr val="lt1"/>
                </a:solidFill>
                <a:latin typeface="Helvetica Neue Light"/>
                <a:ea typeface="Helvetica Neue Light"/>
                <a:cs typeface="Helvetica Neue Light"/>
                <a:sym typeface="Helvetica Neue Light"/>
              </a:rPr>
              <a:t>- CO2 </a:t>
            </a:r>
            <a:r>
              <a:rPr lang="sv" u="sng">
                <a:solidFill>
                  <a:schemeClr val="lt1"/>
                </a:solidFill>
                <a:latin typeface="Helvetica Neue Light"/>
                <a:ea typeface="Helvetica Neue Light"/>
                <a:cs typeface="Helvetica Neue Light"/>
                <a:sym typeface="Helvetica Neue Light"/>
              </a:rPr>
              <a:t>isn't</a:t>
            </a:r>
            <a:r>
              <a:rPr lang="sv">
                <a:solidFill>
                  <a:schemeClr val="lt1"/>
                </a:solidFill>
                <a:latin typeface="Helvetica Neue Light"/>
                <a:ea typeface="Helvetica Neue Light"/>
                <a:cs typeface="Helvetica Neue Light"/>
                <a:sym typeface="Helvetica Neue Light"/>
              </a:rPr>
              <a:t> captured by technology on a large scale (yet)!</a:t>
            </a:r>
            <a:endParaRPr sz="16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p:nvPr/>
        </p:nvSpPr>
        <p:spPr>
          <a:xfrm>
            <a:off x="2920027" y="1553725"/>
            <a:ext cx="3318900" cy="1654200"/>
          </a:xfrm>
          <a:prstGeom prst="ellipse">
            <a:avLst/>
          </a:pr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sp>
        <p:nvSpPr>
          <p:cNvPr id="285" name="Google Shape;285;p31"/>
          <p:cNvSpPr txBox="1"/>
          <p:nvPr/>
        </p:nvSpPr>
        <p:spPr>
          <a:xfrm>
            <a:off x="2546400" y="1739324"/>
            <a:ext cx="4203600" cy="131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Sustainable </a:t>
            </a:r>
            <a:endParaRPr sz="3400">
              <a:solidFill>
                <a:srgbClr val="1F497D"/>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None/>
            </a:pPr>
            <a:r>
              <a:rPr lang="sv" sz="3400">
                <a:solidFill>
                  <a:srgbClr val="1F497D"/>
                </a:solidFill>
                <a:latin typeface="Helvetica Neue Light"/>
                <a:ea typeface="Helvetica Neue Light"/>
                <a:cs typeface="Helvetica Neue Light"/>
                <a:sym typeface="Helvetica Neue Light"/>
              </a:rPr>
              <a:t>Lifestyles</a:t>
            </a:r>
            <a:endParaRPr sz="2400">
              <a:solidFill>
                <a:srgbClr val="3D85C6"/>
              </a:solidFill>
              <a:latin typeface="Helvetica Neue Light"/>
              <a:ea typeface="Helvetica Neue Light"/>
              <a:cs typeface="Helvetica Neue Light"/>
              <a:sym typeface="Helvetica Neue Light"/>
            </a:endParaRPr>
          </a:p>
        </p:txBody>
      </p:sp>
      <p:sp>
        <p:nvSpPr>
          <p:cNvPr id="286" name="Google Shape;286;p31"/>
          <p:cNvSpPr/>
          <p:nvPr/>
        </p:nvSpPr>
        <p:spPr>
          <a:xfrm rot="667346">
            <a:off x="5027158" y="378486"/>
            <a:ext cx="2373175" cy="1161229"/>
          </a:xfrm>
          <a:prstGeom prst="cloudCallout">
            <a:avLst>
              <a:gd name="adj1" fmla="val -26654"/>
              <a:gd name="adj2" fmla="val 89250"/>
            </a:avLst>
          </a:prstGeom>
          <a:solidFill>
            <a:srgbClr val="F9CB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 sz="1600">
                <a:solidFill>
                  <a:schemeClr val="dk1"/>
                </a:solidFill>
                <a:latin typeface="Helvetica Neue Light"/>
                <a:ea typeface="Helvetica Neue Light"/>
                <a:cs typeface="Helvetica Neue Light"/>
                <a:sym typeface="Helvetica Neue Light"/>
              </a:rPr>
              <a:t>What is a sustainable lifestyle?</a:t>
            </a:r>
            <a:endParaRPr sz="1600">
              <a:latin typeface="Helvetica Neue Light"/>
              <a:ea typeface="Helvetica Neue Light"/>
              <a:cs typeface="Helvetica Neue Light"/>
              <a:sym typeface="Helvetica Neue Light"/>
            </a:endParaRPr>
          </a:p>
        </p:txBody>
      </p:sp>
      <p:cxnSp>
        <p:nvCxnSpPr>
          <p:cNvPr id="287" name="Google Shape;287;p31"/>
          <p:cNvCxnSpPr>
            <a:stCxn id="288" idx="3"/>
          </p:cNvCxnSpPr>
          <p:nvPr/>
        </p:nvCxnSpPr>
        <p:spPr>
          <a:xfrm rot="10800000" flipH="1">
            <a:off x="2918236" y="775948"/>
            <a:ext cx="2193300" cy="756600"/>
          </a:xfrm>
          <a:prstGeom prst="straightConnector1">
            <a:avLst/>
          </a:prstGeom>
          <a:noFill/>
          <a:ln w="28575" cap="flat" cmpd="sng">
            <a:solidFill>
              <a:schemeClr val="dk2"/>
            </a:solidFill>
            <a:prstDash val="solid"/>
            <a:round/>
            <a:headEnd type="none" w="med" len="med"/>
            <a:tailEnd type="triangle" w="med" len="med"/>
          </a:ln>
        </p:spPr>
      </p:cxnSp>
      <p:sp>
        <p:nvSpPr>
          <p:cNvPr id="288" name="Google Shape;288;p31"/>
          <p:cNvSpPr txBox="1"/>
          <p:nvPr/>
        </p:nvSpPr>
        <p:spPr>
          <a:xfrm rot="174540">
            <a:off x="230303" y="294439"/>
            <a:ext cx="2689666" cy="2339718"/>
          </a:xfrm>
          <a:prstGeom prst="rect">
            <a:avLst/>
          </a:prstGeom>
          <a:solidFill>
            <a:srgbClr val="FCE5C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000" i="1">
              <a:latin typeface="Helvetica Neue Light"/>
              <a:ea typeface="Helvetica Neue Light"/>
              <a:cs typeface="Helvetica Neue Light"/>
              <a:sym typeface="Helvetica Neue Light"/>
            </a:endParaRPr>
          </a:p>
          <a:p>
            <a:pPr marL="0" lvl="0" indent="0" algn="ctr" rtl="0">
              <a:spcBef>
                <a:spcPts val="0"/>
              </a:spcBef>
              <a:spcAft>
                <a:spcPts val="0"/>
              </a:spcAft>
              <a:buNone/>
            </a:pPr>
            <a:r>
              <a:rPr lang="sv" sz="2100">
                <a:latin typeface="Helvetica Neue Light"/>
                <a:ea typeface="Helvetica Neue Light"/>
                <a:cs typeface="Helvetica Neue Light"/>
                <a:sym typeface="Helvetica Neue Light"/>
              </a:rPr>
              <a:t>UN:s definition:</a:t>
            </a:r>
            <a:br>
              <a:rPr lang="sv" sz="1900" i="1">
                <a:latin typeface="Helvetica Neue Light"/>
                <a:ea typeface="Helvetica Neue Light"/>
                <a:cs typeface="Helvetica Neue Light"/>
                <a:sym typeface="Helvetica Neue Light"/>
              </a:rPr>
            </a:br>
            <a:br>
              <a:rPr lang="sv" sz="1900" i="1">
                <a:latin typeface="Helvetica Neue Light"/>
                <a:ea typeface="Helvetica Neue Light"/>
                <a:cs typeface="Helvetica Neue Light"/>
                <a:sym typeface="Helvetica Neue Light"/>
              </a:rPr>
            </a:br>
            <a:r>
              <a:rPr lang="sv" sz="1500">
                <a:latin typeface="Helvetica Neue Light"/>
                <a:ea typeface="Helvetica Neue Light"/>
                <a:cs typeface="Helvetica Neue Light"/>
                <a:sym typeface="Helvetica Neue Light"/>
              </a:rPr>
              <a:t>A way of living that helps protect the environment while improving the quality of life for everyone, with a focus on using fewer resources and creating less pollution.</a:t>
            </a:r>
            <a:endParaRPr sz="1500">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p:nvPr/>
        </p:nvSpPr>
        <p:spPr>
          <a:xfrm>
            <a:off x="2089600" y="457450"/>
            <a:ext cx="4828500" cy="76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sv" sz="2400">
                <a:solidFill>
                  <a:schemeClr val="dk1"/>
                </a:solidFill>
                <a:latin typeface="Helvetica Neue Light"/>
                <a:ea typeface="Helvetica Neue Light"/>
                <a:cs typeface="Helvetica Neue Light"/>
                <a:sym typeface="Helvetica Neue Light"/>
              </a:rPr>
              <a:t>Sustainable Lifestyles</a:t>
            </a:r>
            <a:endParaRPr sz="2400">
              <a:solidFill>
                <a:schemeClr val="dk1"/>
              </a:solidFill>
              <a:latin typeface="Helvetica Neue Light"/>
              <a:ea typeface="Helvetica Neue Light"/>
              <a:cs typeface="Helvetica Neue Light"/>
              <a:sym typeface="Helvetica Neue Light"/>
            </a:endParaRPr>
          </a:p>
        </p:txBody>
      </p:sp>
      <p:pic>
        <p:nvPicPr>
          <p:cNvPr id="294" name="Google Shape;294;p32"/>
          <p:cNvPicPr preferRelativeResize="0"/>
          <p:nvPr/>
        </p:nvPicPr>
        <p:blipFill>
          <a:blip r:embed="rId3">
            <a:alphaModFix/>
          </a:blip>
          <a:stretch>
            <a:fillRect/>
          </a:stretch>
        </p:blipFill>
        <p:spPr>
          <a:xfrm>
            <a:off x="1897947" y="1074450"/>
            <a:ext cx="5315517" cy="1798657"/>
          </a:xfrm>
          <a:prstGeom prst="rect">
            <a:avLst/>
          </a:prstGeom>
          <a:noFill/>
          <a:ln>
            <a:noFill/>
          </a:ln>
        </p:spPr>
      </p:pic>
      <p:pic>
        <p:nvPicPr>
          <p:cNvPr id="295" name="Google Shape;295;p32"/>
          <p:cNvPicPr preferRelativeResize="0"/>
          <p:nvPr/>
        </p:nvPicPr>
        <p:blipFill>
          <a:blip r:embed="rId4">
            <a:alphaModFix/>
          </a:blip>
          <a:stretch>
            <a:fillRect/>
          </a:stretch>
        </p:blipFill>
        <p:spPr>
          <a:xfrm>
            <a:off x="1107550" y="2838875"/>
            <a:ext cx="6989926" cy="1798675"/>
          </a:xfrm>
          <a:prstGeom prst="rect">
            <a:avLst/>
          </a:prstGeom>
          <a:noFill/>
          <a:ln>
            <a:noFill/>
          </a:ln>
        </p:spPr>
      </p:pic>
      <p:sp>
        <p:nvSpPr>
          <p:cNvPr id="296" name="Google Shape;296;p32"/>
          <p:cNvSpPr txBox="1"/>
          <p:nvPr/>
        </p:nvSpPr>
        <p:spPr>
          <a:xfrm>
            <a:off x="1838450" y="2518150"/>
            <a:ext cx="18975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Community engagement</a:t>
            </a:r>
            <a:endParaRPr sz="1200">
              <a:latin typeface="Helvetica Neue Light"/>
              <a:ea typeface="Helvetica Neue Light"/>
              <a:cs typeface="Helvetica Neue Light"/>
              <a:sym typeface="Helvetica Neue Light"/>
            </a:endParaRPr>
          </a:p>
        </p:txBody>
      </p:sp>
      <p:sp>
        <p:nvSpPr>
          <p:cNvPr id="297" name="Google Shape;297;p32"/>
          <p:cNvSpPr txBox="1"/>
          <p:nvPr/>
        </p:nvSpPr>
        <p:spPr>
          <a:xfrm>
            <a:off x="3702950" y="2518150"/>
            <a:ext cx="17055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Work &amp; Education</a:t>
            </a:r>
            <a:endParaRPr sz="1200">
              <a:latin typeface="Helvetica Neue Light"/>
              <a:ea typeface="Helvetica Neue Light"/>
              <a:cs typeface="Helvetica Neue Light"/>
              <a:sym typeface="Helvetica Neue Light"/>
            </a:endParaRPr>
          </a:p>
        </p:txBody>
      </p:sp>
      <p:sp>
        <p:nvSpPr>
          <p:cNvPr id="298" name="Google Shape;298;p32"/>
          <p:cNvSpPr txBox="1"/>
          <p:nvPr/>
        </p:nvSpPr>
        <p:spPr>
          <a:xfrm>
            <a:off x="5408450" y="2518150"/>
            <a:ext cx="17055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Leisure time</a:t>
            </a:r>
            <a:endParaRPr sz="1200">
              <a:latin typeface="Helvetica Neue Light"/>
              <a:ea typeface="Helvetica Neue Light"/>
              <a:cs typeface="Helvetica Neue Light"/>
              <a:sym typeface="Helvetica Neue Light"/>
            </a:endParaRPr>
          </a:p>
        </p:txBody>
      </p:sp>
      <p:sp>
        <p:nvSpPr>
          <p:cNvPr id="299" name="Google Shape;299;p32"/>
          <p:cNvSpPr txBox="1"/>
          <p:nvPr/>
        </p:nvSpPr>
        <p:spPr>
          <a:xfrm>
            <a:off x="1107550" y="4235900"/>
            <a:ext cx="17055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v" sz="1200">
                <a:solidFill>
                  <a:schemeClr val="dk1"/>
                </a:solidFill>
                <a:latin typeface="Helvetica Neue Light"/>
                <a:ea typeface="Helvetica Neue Light"/>
                <a:cs typeface="Helvetica Neue Light"/>
                <a:sym typeface="Helvetica Neue Light"/>
              </a:rPr>
              <a:t>Eating</a:t>
            </a:r>
            <a:endParaRPr sz="1200">
              <a:latin typeface="Helvetica Neue Light"/>
              <a:ea typeface="Helvetica Neue Light"/>
              <a:cs typeface="Helvetica Neue Light"/>
              <a:sym typeface="Helvetica Neue Light"/>
            </a:endParaRPr>
          </a:p>
        </p:txBody>
      </p:sp>
      <p:sp>
        <p:nvSpPr>
          <p:cNvPr id="300" name="Google Shape;300;p32"/>
          <p:cNvSpPr txBox="1"/>
          <p:nvPr/>
        </p:nvSpPr>
        <p:spPr>
          <a:xfrm>
            <a:off x="2912550" y="4235900"/>
            <a:ext cx="17055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v" sz="1200">
                <a:solidFill>
                  <a:schemeClr val="dk1"/>
                </a:solidFill>
                <a:latin typeface="Helvetica Neue Light"/>
                <a:ea typeface="Helvetica Neue Light"/>
                <a:cs typeface="Helvetica Neue Light"/>
                <a:sym typeface="Helvetica Neue Light"/>
              </a:rPr>
              <a:t>Living</a:t>
            </a:r>
            <a:endParaRPr sz="1200">
              <a:latin typeface="Helvetica Neue Light"/>
              <a:ea typeface="Helvetica Neue Light"/>
              <a:cs typeface="Helvetica Neue Light"/>
              <a:sym typeface="Helvetica Neue Light"/>
            </a:endParaRPr>
          </a:p>
        </p:txBody>
      </p:sp>
      <p:sp>
        <p:nvSpPr>
          <p:cNvPr id="301" name="Google Shape;301;p32"/>
          <p:cNvSpPr txBox="1"/>
          <p:nvPr/>
        </p:nvSpPr>
        <p:spPr>
          <a:xfrm>
            <a:off x="4618050" y="4235900"/>
            <a:ext cx="17055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v" sz="1200">
                <a:solidFill>
                  <a:schemeClr val="dk1"/>
                </a:solidFill>
                <a:latin typeface="Helvetica Neue Light"/>
                <a:ea typeface="Helvetica Neue Light"/>
                <a:cs typeface="Helvetica Neue Light"/>
                <a:sym typeface="Helvetica Neue Light"/>
              </a:rPr>
              <a:t>Traveling</a:t>
            </a:r>
            <a:endParaRPr sz="1200">
              <a:latin typeface="Helvetica Neue Light"/>
              <a:ea typeface="Helvetica Neue Light"/>
              <a:cs typeface="Helvetica Neue Light"/>
              <a:sym typeface="Helvetica Neue Light"/>
            </a:endParaRPr>
          </a:p>
        </p:txBody>
      </p:sp>
      <p:sp>
        <p:nvSpPr>
          <p:cNvPr id="302" name="Google Shape;302;p32"/>
          <p:cNvSpPr txBox="1"/>
          <p:nvPr/>
        </p:nvSpPr>
        <p:spPr>
          <a:xfrm>
            <a:off x="6323550" y="4235900"/>
            <a:ext cx="1705500" cy="2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Shopping</a:t>
            </a:r>
            <a:endParaRPr sz="1200">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29500" y="396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latin typeface="Helvetica Neue Light"/>
                <a:ea typeface="Helvetica Neue Light"/>
                <a:cs typeface="Helvetica Neue Light"/>
                <a:sym typeface="Helvetica Neue Light"/>
              </a:rPr>
              <a:t>Suggested Lesson Structure</a:t>
            </a:r>
            <a:endParaRPr>
              <a:latin typeface="Helvetica Neue Light"/>
              <a:ea typeface="Helvetica Neue Light"/>
              <a:cs typeface="Helvetica Neue Light"/>
              <a:sym typeface="Helvetica Neue Light"/>
            </a:endParaRPr>
          </a:p>
        </p:txBody>
      </p:sp>
      <p:sp>
        <p:nvSpPr>
          <p:cNvPr id="67" name="Google Shape;67;p15"/>
          <p:cNvSpPr txBox="1">
            <a:spLocks noGrp="1"/>
          </p:cNvSpPr>
          <p:nvPr>
            <p:ph type="body" idx="1"/>
          </p:nvPr>
        </p:nvSpPr>
        <p:spPr>
          <a:xfrm>
            <a:off x="5479550" y="969525"/>
            <a:ext cx="3275100" cy="4001700"/>
          </a:xfrm>
          <a:prstGeom prst="rect">
            <a:avLst/>
          </a:prstGeom>
          <a:ln w="38100" cap="flat" cmpd="sng">
            <a:solidFill>
              <a:srgbClr val="B6D7A8"/>
            </a:solidFill>
            <a:prstDash val="solid"/>
            <a:round/>
            <a:headEnd type="none" w="sm" len="sm"/>
            <a:tailEnd type="none" w="sm" len="sm"/>
          </a:ln>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sv" sz="2200">
                <a:solidFill>
                  <a:schemeClr val="dk1"/>
                </a:solidFill>
                <a:latin typeface="Helvetica Neue Light"/>
                <a:ea typeface="Helvetica Neue Light"/>
                <a:cs typeface="Helvetica Neue Light"/>
                <a:sym typeface="Helvetica Neue Light"/>
              </a:rPr>
              <a:t>Optional add-ons / extensions for deeper understanding</a:t>
            </a:r>
            <a:endParaRPr sz="22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sz="1000">
              <a:solidFill>
                <a:schemeClr val="dk1"/>
              </a:solidFill>
              <a:latin typeface="Helvetica Neue Light"/>
              <a:ea typeface="Helvetica Neue Light"/>
              <a:cs typeface="Helvetica Neue Light"/>
              <a:sym typeface="Helvetica Neue Light"/>
            </a:endParaRPr>
          </a:p>
          <a:p>
            <a:pPr marL="457200" lvl="0" indent="-336550" algn="l" rtl="0">
              <a:spcBef>
                <a:spcPts val="0"/>
              </a:spcBef>
              <a:spcAft>
                <a:spcPts val="0"/>
              </a:spcAft>
              <a:buClr>
                <a:schemeClr val="dk1"/>
              </a:buClr>
              <a:buSzPts val="1700"/>
              <a:buFont typeface="Helvetica Neue Light"/>
              <a:buAutoNum type="arabicPeriod"/>
            </a:pPr>
            <a:r>
              <a:rPr lang="sv" sz="1700">
                <a:solidFill>
                  <a:schemeClr val="dk1"/>
                </a:solidFill>
                <a:latin typeface="Helvetica Neue Light"/>
                <a:ea typeface="Helvetica Neue Light"/>
                <a:cs typeface="Helvetica Neue Light"/>
                <a:sym typeface="Helvetica Neue Light"/>
              </a:rPr>
              <a:t>The Carbon Cycle - how does it work?(10 min) </a:t>
            </a:r>
            <a:endParaRPr sz="1700">
              <a:solidFill>
                <a:schemeClr val="dk1"/>
              </a:solidFill>
              <a:latin typeface="Helvetica Neue Light"/>
              <a:ea typeface="Helvetica Neue Light"/>
              <a:cs typeface="Helvetica Neue Light"/>
              <a:sym typeface="Helvetica Neue Light"/>
            </a:endParaRPr>
          </a:p>
          <a:p>
            <a:pPr marL="457200" lvl="0" indent="0" algn="l" rtl="0">
              <a:spcBef>
                <a:spcPts val="0"/>
              </a:spcBef>
              <a:spcAft>
                <a:spcPts val="0"/>
              </a:spcAft>
              <a:buNone/>
            </a:pPr>
            <a:endParaRPr sz="1700">
              <a:solidFill>
                <a:schemeClr val="dk1"/>
              </a:solidFill>
              <a:latin typeface="Helvetica Neue Light"/>
              <a:ea typeface="Helvetica Neue Light"/>
              <a:cs typeface="Helvetica Neue Light"/>
              <a:sym typeface="Helvetica Neue Light"/>
            </a:endParaRPr>
          </a:p>
          <a:p>
            <a:pPr marL="457200" lvl="0" indent="-336550" algn="l" rtl="0">
              <a:spcBef>
                <a:spcPts val="0"/>
              </a:spcBef>
              <a:spcAft>
                <a:spcPts val="0"/>
              </a:spcAft>
              <a:buClr>
                <a:schemeClr val="dk1"/>
              </a:buClr>
              <a:buSzPts val="1700"/>
              <a:buFont typeface="Helvetica Neue Light"/>
              <a:buAutoNum type="arabicPeriod"/>
            </a:pPr>
            <a:r>
              <a:rPr lang="sv" sz="1700">
                <a:solidFill>
                  <a:schemeClr val="dk1"/>
                </a:solidFill>
                <a:latin typeface="Helvetica Neue Light"/>
                <a:ea typeface="Helvetica Neue Light"/>
                <a:cs typeface="Helvetica Neue Light"/>
                <a:sym typeface="Helvetica Neue Light"/>
              </a:rPr>
              <a:t>Sustainable Lifestyles (10-20 min) </a:t>
            </a:r>
            <a:endParaRPr sz="1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sz="14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sz="14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sz="14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sz="14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sz="1400">
              <a:solidFill>
                <a:schemeClr val="dk1"/>
              </a:solidFill>
              <a:latin typeface="Helvetica Neue Light"/>
              <a:ea typeface="Helvetica Neue Light"/>
              <a:cs typeface="Helvetica Neue Light"/>
              <a:sym typeface="Helvetica Neue Light"/>
            </a:endParaRPr>
          </a:p>
          <a:p>
            <a:pPr marL="0" lvl="0" indent="457200" algn="l" rtl="0">
              <a:spcBef>
                <a:spcPts val="0"/>
              </a:spcBef>
              <a:spcAft>
                <a:spcPts val="0"/>
              </a:spcAft>
              <a:buClr>
                <a:schemeClr val="dk1"/>
              </a:buClr>
              <a:buSzPts val="1100"/>
              <a:buFont typeface="Arial"/>
              <a:buNone/>
            </a:pPr>
            <a:endParaRPr sz="14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sz="1400" u="sng">
              <a:solidFill>
                <a:schemeClr val="dk1"/>
              </a:solidFill>
              <a:latin typeface="Helvetica Neue Light"/>
              <a:ea typeface="Helvetica Neue Light"/>
              <a:cs typeface="Helvetica Neue Light"/>
              <a:sym typeface="Helvetica Neue Light"/>
            </a:endParaRPr>
          </a:p>
        </p:txBody>
      </p:sp>
      <p:sp>
        <p:nvSpPr>
          <p:cNvPr id="68" name="Google Shape;68;p15"/>
          <p:cNvSpPr txBox="1">
            <a:spLocks noGrp="1"/>
          </p:cNvSpPr>
          <p:nvPr>
            <p:ph type="body" idx="1"/>
          </p:nvPr>
        </p:nvSpPr>
        <p:spPr>
          <a:xfrm>
            <a:off x="305700" y="969525"/>
            <a:ext cx="4884900" cy="4001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1700" u="sng">
                <a:solidFill>
                  <a:schemeClr val="dk1"/>
                </a:solidFill>
                <a:highlight>
                  <a:srgbClr val="FED872"/>
                </a:highlight>
                <a:latin typeface="Helvetica Neue Light"/>
                <a:ea typeface="Helvetica Neue Light"/>
                <a:cs typeface="Helvetica Neue Light"/>
                <a:sym typeface="Helvetica Neue Light"/>
              </a:rPr>
              <a:t>Introduction</a:t>
            </a:r>
            <a:r>
              <a:rPr lang="sv"/>
              <a:t> </a:t>
            </a:r>
            <a:r>
              <a:rPr lang="sv" sz="1700">
                <a:solidFill>
                  <a:schemeClr val="dk1"/>
                </a:solidFill>
                <a:latin typeface="Helvetica Neue Light"/>
                <a:ea typeface="Helvetica Neue Light"/>
                <a:cs typeface="Helvetica Neue Light"/>
                <a:sym typeface="Helvetica Neue Light"/>
              </a:rPr>
              <a:t>(5 min) </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Thoughts and emotions about climate change.</a:t>
            </a:r>
            <a:endParaRPr sz="1300" strike="sngStrike">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br>
              <a:rPr lang="sv" sz="1300">
                <a:solidFill>
                  <a:schemeClr val="dk1"/>
                </a:solidFill>
                <a:latin typeface="Helvetica Neue Light"/>
                <a:ea typeface="Helvetica Neue Light"/>
                <a:cs typeface="Helvetica Neue Light"/>
                <a:sym typeface="Helvetica Neue Light"/>
              </a:rPr>
            </a:br>
            <a:r>
              <a:rPr lang="sv" sz="1700" u="sng">
                <a:solidFill>
                  <a:schemeClr val="dk1"/>
                </a:solidFill>
                <a:highlight>
                  <a:srgbClr val="FED872"/>
                </a:highlight>
                <a:latin typeface="Helvetica Neue Light"/>
                <a:ea typeface="Helvetica Neue Light"/>
                <a:cs typeface="Helvetica Neue Light"/>
                <a:sym typeface="Helvetica Neue Light"/>
              </a:rPr>
              <a:t>Presentation</a:t>
            </a:r>
            <a:r>
              <a:rPr lang="sv" sz="1700">
                <a:solidFill>
                  <a:schemeClr val="dk1"/>
                </a:solidFill>
                <a:latin typeface="Helvetica Neue Light"/>
                <a:ea typeface="Helvetica Neue Light"/>
                <a:cs typeface="Helvetica Neue Light"/>
                <a:sym typeface="Helvetica Neue Light"/>
              </a:rPr>
              <a:t> (10-15 min)  </a:t>
            </a: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Zoom out to grasp the bigger picture:</a:t>
            </a:r>
            <a:endParaRPr sz="1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 What is climate change all about?</a:t>
            </a:r>
            <a:endParaRPr sz="1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sv" sz="1700">
                <a:solidFill>
                  <a:schemeClr val="dk1"/>
                </a:solidFill>
                <a:latin typeface="Helvetica Neue Light"/>
                <a:ea typeface="Helvetica Neue Light"/>
                <a:cs typeface="Helvetica Neue Light"/>
                <a:sym typeface="Helvetica Neue Light"/>
              </a:rPr>
              <a:t>- What do people disagree about?</a:t>
            </a:r>
            <a:br>
              <a:rPr lang="sv" sz="1700">
                <a:solidFill>
                  <a:schemeClr val="dk1"/>
                </a:solidFill>
                <a:latin typeface="Helvetica Neue Light"/>
                <a:ea typeface="Helvetica Neue Light"/>
                <a:cs typeface="Helvetica Neue Light"/>
                <a:sym typeface="Helvetica Neue Light"/>
              </a:rPr>
            </a:br>
            <a:endParaRPr sz="13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sv" sz="1700" u="sng">
                <a:solidFill>
                  <a:schemeClr val="dk1"/>
                </a:solidFill>
                <a:highlight>
                  <a:srgbClr val="FED872"/>
                </a:highlight>
                <a:latin typeface="Helvetica Neue Light"/>
                <a:ea typeface="Helvetica Neue Light"/>
                <a:cs typeface="Helvetica Neue Light"/>
                <a:sym typeface="Helvetica Neue Light"/>
              </a:rPr>
              <a:t>Play Climate Call</a:t>
            </a:r>
            <a:r>
              <a:rPr lang="sv" sz="1700">
                <a:solidFill>
                  <a:schemeClr val="dk1"/>
                </a:solidFill>
                <a:latin typeface="Helvetica Neue Light"/>
                <a:ea typeface="Helvetica Neue Light"/>
                <a:cs typeface="Helvetica Neue Light"/>
                <a:sym typeface="Helvetica Neue Light"/>
              </a:rPr>
              <a:t> (30 min)</a:t>
            </a:r>
            <a:endParaRPr sz="1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sv" sz="1700">
                <a:solidFill>
                  <a:schemeClr val="dk1"/>
                </a:solidFill>
                <a:latin typeface="Helvetica Neue Light"/>
                <a:ea typeface="Helvetica Neue Light"/>
                <a:cs typeface="Helvetica Neue Light"/>
                <a:sym typeface="Helvetica Neue Light"/>
              </a:rPr>
              <a:t>- Introduce the cards and the rules of the game.</a:t>
            </a:r>
            <a:endParaRPr sz="1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 Play in groups of 4-6 students.</a:t>
            </a:r>
            <a:endParaRPr sz="1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 Discuss and reflect together.</a:t>
            </a:r>
            <a:endParaRPr sz="17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br>
              <a:rPr lang="sv" sz="1400" u="sng">
                <a:solidFill>
                  <a:schemeClr val="dk1"/>
                </a:solidFill>
                <a:latin typeface="Helvetica Neue Light"/>
                <a:ea typeface="Helvetica Neue Light"/>
                <a:cs typeface="Helvetica Neue Light"/>
                <a:sym typeface="Helvetica Neue Light"/>
              </a:rPr>
            </a:br>
            <a:br>
              <a:rPr lang="sv" sz="1400" u="sng">
                <a:solidFill>
                  <a:schemeClr val="dk1"/>
                </a:solidFill>
                <a:latin typeface="Helvetica Neue Light"/>
                <a:ea typeface="Helvetica Neue Light"/>
                <a:cs typeface="Helvetica Neue Light"/>
                <a:sym typeface="Helvetica Neue Light"/>
              </a:rPr>
            </a:br>
            <a:endParaRPr sz="1400">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3"/>
          <p:cNvSpPr txBox="1"/>
          <p:nvPr/>
        </p:nvSpPr>
        <p:spPr>
          <a:xfrm>
            <a:off x="1937200" y="457450"/>
            <a:ext cx="5124000" cy="76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sv" sz="2400">
                <a:solidFill>
                  <a:schemeClr val="dk1"/>
                </a:solidFill>
                <a:latin typeface="Helvetica Neue Light"/>
                <a:ea typeface="Helvetica Neue Light"/>
                <a:cs typeface="Helvetica Neue Light"/>
                <a:sym typeface="Helvetica Neue Light"/>
              </a:rPr>
              <a:t>Sustainable Consumption</a:t>
            </a:r>
            <a:endParaRPr sz="2400">
              <a:solidFill>
                <a:schemeClr val="dk1"/>
              </a:solidFill>
              <a:latin typeface="Helvetica Neue Light"/>
              <a:ea typeface="Helvetica Neue Light"/>
              <a:cs typeface="Helvetica Neue Light"/>
              <a:sym typeface="Helvetica Neue Light"/>
            </a:endParaRPr>
          </a:p>
        </p:txBody>
      </p:sp>
      <p:pic>
        <p:nvPicPr>
          <p:cNvPr id="308" name="Google Shape;308;p33"/>
          <p:cNvPicPr preferRelativeResize="0"/>
          <p:nvPr/>
        </p:nvPicPr>
        <p:blipFill>
          <a:blip r:embed="rId3">
            <a:alphaModFix/>
          </a:blip>
          <a:stretch>
            <a:fillRect/>
          </a:stretch>
        </p:blipFill>
        <p:spPr>
          <a:xfrm>
            <a:off x="104138" y="1422063"/>
            <a:ext cx="8935726" cy="2299375"/>
          </a:xfrm>
          <a:prstGeom prst="rect">
            <a:avLst/>
          </a:prstGeom>
          <a:noFill/>
          <a:ln>
            <a:noFill/>
          </a:ln>
        </p:spPr>
      </p:pic>
      <p:sp>
        <p:nvSpPr>
          <p:cNvPr id="309" name="Google Shape;309;p33"/>
          <p:cNvSpPr txBox="1"/>
          <p:nvPr/>
        </p:nvSpPr>
        <p:spPr>
          <a:xfrm>
            <a:off x="104138" y="3360380"/>
            <a:ext cx="21804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v" sz="1200">
                <a:solidFill>
                  <a:schemeClr val="dk1"/>
                </a:solidFill>
                <a:latin typeface="Helvetica Neue Light"/>
                <a:ea typeface="Helvetica Neue Light"/>
                <a:cs typeface="Helvetica Neue Light"/>
                <a:sym typeface="Helvetica Neue Light"/>
              </a:rPr>
              <a:t>Eating</a:t>
            </a:r>
            <a:endParaRPr sz="1200">
              <a:latin typeface="Helvetica Neue Light"/>
              <a:ea typeface="Helvetica Neue Light"/>
              <a:cs typeface="Helvetica Neue Light"/>
              <a:sym typeface="Helvetica Neue Light"/>
            </a:endParaRPr>
          </a:p>
        </p:txBody>
      </p:sp>
      <p:sp>
        <p:nvSpPr>
          <p:cNvPr id="310" name="Google Shape;310;p33"/>
          <p:cNvSpPr txBox="1"/>
          <p:nvPr/>
        </p:nvSpPr>
        <p:spPr>
          <a:xfrm>
            <a:off x="2411599" y="3360380"/>
            <a:ext cx="21804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v" sz="1200">
                <a:solidFill>
                  <a:schemeClr val="dk1"/>
                </a:solidFill>
                <a:latin typeface="Helvetica Neue Light"/>
                <a:ea typeface="Helvetica Neue Light"/>
                <a:cs typeface="Helvetica Neue Light"/>
                <a:sym typeface="Helvetica Neue Light"/>
              </a:rPr>
              <a:t>Living</a:t>
            </a:r>
            <a:endParaRPr sz="1200">
              <a:latin typeface="Helvetica Neue Light"/>
              <a:ea typeface="Helvetica Neue Light"/>
              <a:cs typeface="Helvetica Neue Light"/>
              <a:sym typeface="Helvetica Neue Light"/>
            </a:endParaRPr>
          </a:p>
        </p:txBody>
      </p:sp>
      <p:sp>
        <p:nvSpPr>
          <p:cNvPr id="311" name="Google Shape;311;p33"/>
          <p:cNvSpPr txBox="1"/>
          <p:nvPr/>
        </p:nvSpPr>
        <p:spPr>
          <a:xfrm>
            <a:off x="4591862" y="3360380"/>
            <a:ext cx="21804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v" sz="1200">
                <a:solidFill>
                  <a:schemeClr val="dk1"/>
                </a:solidFill>
                <a:latin typeface="Helvetica Neue Light"/>
                <a:ea typeface="Helvetica Neue Light"/>
                <a:cs typeface="Helvetica Neue Light"/>
                <a:sym typeface="Helvetica Neue Light"/>
              </a:rPr>
              <a:t>Traveling</a:t>
            </a:r>
            <a:endParaRPr sz="1200">
              <a:latin typeface="Helvetica Neue Light"/>
              <a:ea typeface="Helvetica Neue Light"/>
              <a:cs typeface="Helvetica Neue Light"/>
              <a:sym typeface="Helvetica Neue Light"/>
            </a:endParaRPr>
          </a:p>
        </p:txBody>
      </p:sp>
      <p:sp>
        <p:nvSpPr>
          <p:cNvPr id="312" name="Google Shape;312;p33"/>
          <p:cNvSpPr txBox="1"/>
          <p:nvPr/>
        </p:nvSpPr>
        <p:spPr>
          <a:xfrm>
            <a:off x="6772125" y="3360380"/>
            <a:ext cx="21804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Shopping</a:t>
            </a:r>
            <a:endParaRPr sz="1200">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body" idx="1"/>
          </p:nvPr>
        </p:nvSpPr>
        <p:spPr>
          <a:xfrm>
            <a:off x="235500" y="840650"/>
            <a:ext cx="5102700" cy="38577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sv" sz="3600">
                <a:solidFill>
                  <a:schemeClr val="dk1"/>
                </a:solidFill>
                <a:latin typeface="Helvetica Neue Light"/>
                <a:ea typeface="Helvetica Neue Light"/>
                <a:cs typeface="Helvetica Neue Light"/>
                <a:sym typeface="Helvetica Neue Light"/>
              </a:rPr>
              <a:t>Reflect in groups</a:t>
            </a:r>
            <a:br>
              <a:rPr lang="sv" sz="1700">
                <a:solidFill>
                  <a:schemeClr val="dk1"/>
                </a:solidFill>
                <a:latin typeface="Helvetica Neue Light"/>
                <a:ea typeface="Helvetica Neue Light"/>
                <a:cs typeface="Helvetica Neue Light"/>
                <a:sym typeface="Helvetica Neue Light"/>
              </a:rPr>
            </a:br>
            <a:br>
              <a:rPr lang="sv" sz="1700">
                <a:solidFill>
                  <a:schemeClr val="dk1"/>
                </a:solidFill>
                <a:latin typeface="Helvetica Neue Light"/>
                <a:ea typeface="Helvetica Neue Light"/>
                <a:cs typeface="Helvetica Neue Light"/>
                <a:sym typeface="Helvetica Neue Light"/>
              </a:rPr>
            </a:br>
            <a:r>
              <a:rPr lang="sv" sz="2100">
                <a:solidFill>
                  <a:schemeClr val="dk1"/>
                </a:solidFill>
                <a:highlight>
                  <a:srgbClr val="FED872"/>
                </a:highlight>
                <a:latin typeface="Helvetica Neue Light"/>
                <a:ea typeface="Helvetica Neue Light"/>
                <a:cs typeface="Helvetica Neue Light"/>
                <a:sym typeface="Helvetica Neue Light"/>
              </a:rPr>
              <a:t>Think of one thing you could do in each category (eating, traveling, living, shopping) to consume more sustainably.</a:t>
            </a:r>
            <a:br>
              <a:rPr lang="sv" sz="1700">
                <a:solidFill>
                  <a:schemeClr val="dk1"/>
                </a:solidFill>
                <a:latin typeface="Helvetica Neue Light"/>
                <a:ea typeface="Helvetica Neue Light"/>
                <a:cs typeface="Helvetica Neue Light"/>
                <a:sym typeface="Helvetica Neue Light"/>
              </a:rPr>
            </a:br>
            <a:br>
              <a:rPr lang="sv" sz="1700">
                <a:solidFill>
                  <a:schemeClr val="dk1"/>
                </a:solidFill>
                <a:latin typeface="Helvetica Neue Light"/>
                <a:ea typeface="Helvetica Neue Light"/>
                <a:cs typeface="Helvetica Neue Light"/>
                <a:sym typeface="Helvetica Neue Light"/>
              </a:rPr>
            </a:br>
            <a:r>
              <a:rPr lang="sv" sz="1700">
                <a:solidFill>
                  <a:schemeClr val="dk1"/>
                </a:solidFill>
                <a:latin typeface="Helvetica Neue Light"/>
                <a:ea typeface="Helvetica Neue Light"/>
                <a:cs typeface="Helvetica Neue Light"/>
                <a:sym typeface="Helvetica Neue Light"/>
              </a:rPr>
              <a:t>Try to be as specific as possible, for example, "ride your bike to the sport practice instead of have someone drive you in a car" rather than "travel sustainably."</a:t>
            </a:r>
            <a:endParaRPr sz="1700">
              <a:solidFill>
                <a:schemeClr val="dk1"/>
              </a:solidFill>
              <a:latin typeface="Helvetica Neue Light"/>
              <a:ea typeface="Helvetica Neue Light"/>
              <a:cs typeface="Helvetica Neue Light"/>
              <a:sym typeface="Helvetica Neue Light"/>
            </a:endParaRPr>
          </a:p>
          <a:p>
            <a:pPr marL="0" lvl="0" indent="0" algn="ctr" rtl="0">
              <a:lnSpc>
                <a:spcPct val="90000"/>
              </a:lnSpc>
              <a:spcBef>
                <a:spcPts val="0"/>
              </a:spcBef>
              <a:spcAft>
                <a:spcPts val="0"/>
              </a:spcAft>
              <a:buClr>
                <a:schemeClr val="dk1"/>
              </a:buClr>
              <a:buSzPts val="1100"/>
              <a:buFont typeface="Arial"/>
              <a:buNone/>
            </a:pPr>
            <a:endParaRPr sz="1700">
              <a:solidFill>
                <a:schemeClr val="dk1"/>
              </a:solidFill>
              <a:latin typeface="Helvetica Neue Light"/>
              <a:ea typeface="Helvetica Neue Light"/>
              <a:cs typeface="Helvetica Neue Light"/>
              <a:sym typeface="Helvetica Neue Light"/>
            </a:endParaRPr>
          </a:p>
          <a:p>
            <a:pPr marL="0" lvl="0" indent="0" algn="ctr" rtl="0">
              <a:lnSpc>
                <a:spcPct val="90000"/>
              </a:lnSpc>
              <a:spcBef>
                <a:spcPts val="0"/>
              </a:spcBef>
              <a:spcAft>
                <a:spcPts val="0"/>
              </a:spcAft>
              <a:buClr>
                <a:schemeClr val="dk1"/>
              </a:buClr>
              <a:buSzPts val="1100"/>
              <a:buFont typeface="Arial"/>
              <a:buNone/>
            </a:pPr>
            <a:r>
              <a:rPr lang="sv" sz="1700">
                <a:solidFill>
                  <a:schemeClr val="dk1"/>
                </a:solidFill>
                <a:latin typeface="Helvetica Neue Light"/>
                <a:ea typeface="Helvetica Neue Light"/>
                <a:cs typeface="Helvetica Neue Light"/>
                <a:sym typeface="Helvetica Neue Light"/>
              </a:rPr>
              <a:t>Discuss in small groups for 5 minutes. Write down your suggestions, and share them with the whole group when you're done.</a:t>
            </a:r>
            <a:endParaRPr sz="1700">
              <a:solidFill>
                <a:schemeClr val="dk1"/>
              </a:solidFill>
              <a:latin typeface="Helvetica Neue Light"/>
              <a:ea typeface="Helvetica Neue Light"/>
              <a:cs typeface="Helvetica Neue Light"/>
              <a:sym typeface="Helvetica Neue Light"/>
            </a:endParaRPr>
          </a:p>
          <a:p>
            <a:pPr marL="0" lvl="0" indent="0" algn="ctr" rtl="0">
              <a:lnSpc>
                <a:spcPct val="90000"/>
              </a:lnSpc>
              <a:spcBef>
                <a:spcPts val="0"/>
              </a:spcBef>
              <a:spcAft>
                <a:spcPts val="0"/>
              </a:spcAft>
              <a:buNone/>
            </a:pPr>
            <a:endParaRPr sz="1700">
              <a:solidFill>
                <a:schemeClr val="dk1"/>
              </a:solidFill>
              <a:latin typeface="Helvetica Neue Light"/>
              <a:ea typeface="Helvetica Neue Light"/>
              <a:cs typeface="Helvetica Neue Light"/>
              <a:sym typeface="Helvetica Neue Light"/>
            </a:endParaRPr>
          </a:p>
        </p:txBody>
      </p:sp>
      <p:pic>
        <p:nvPicPr>
          <p:cNvPr id="318" name="Google Shape;318;p34"/>
          <p:cNvPicPr preferRelativeResize="0"/>
          <p:nvPr/>
        </p:nvPicPr>
        <p:blipFill>
          <a:blip r:embed="rId3">
            <a:alphaModFix/>
          </a:blip>
          <a:stretch>
            <a:fillRect/>
          </a:stretch>
        </p:blipFill>
        <p:spPr>
          <a:xfrm>
            <a:off x="5520125" y="1136750"/>
            <a:ext cx="3223076" cy="3155502"/>
          </a:xfrm>
          <a:prstGeom prst="rect">
            <a:avLst/>
          </a:prstGeom>
          <a:noFill/>
          <a:ln>
            <a:noFill/>
          </a:ln>
        </p:spPr>
      </p:pic>
      <p:sp>
        <p:nvSpPr>
          <p:cNvPr id="319" name="Google Shape;319;p34"/>
          <p:cNvSpPr txBox="1"/>
          <p:nvPr/>
        </p:nvSpPr>
        <p:spPr>
          <a:xfrm>
            <a:off x="5529649" y="2348455"/>
            <a:ext cx="1466100" cy="2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Eating</a:t>
            </a:r>
            <a:endParaRPr sz="1200">
              <a:latin typeface="Helvetica Neue Light"/>
              <a:ea typeface="Helvetica Neue Light"/>
              <a:cs typeface="Helvetica Neue Light"/>
              <a:sym typeface="Helvetica Neue Light"/>
            </a:endParaRPr>
          </a:p>
        </p:txBody>
      </p:sp>
      <p:sp>
        <p:nvSpPr>
          <p:cNvPr id="320" name="Google Shape;320;p34"/>
          <p:cNvSpPr txBox="1"/>
          <p:nvPr/>
        </p:nvSpPr>
        <p:spPr>
          <a:xfrm>
            <a:off x="7081243" y="2348455"/>
            <a:ext cx="1466100" cy="2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Living</a:t>
            </a:r>
            <a:endParaRPr sz="1200">
              <a:latin typeface="Helvetica Neue Light"/>
              <a:ea typeface="Helvetica Neue Light"/>
              <a:cs typeface="Helvetica Neue Light"/>
              <a:sym typeface="Helvetica Neue Light"/>
            </a:endParaRPr>
          </a:p>
        </p:txBody>
      </p:sp>
      <p:sp>
        <p:nvSpPr>
          <p:cNvPr id="321" name="Google Shape;321;p34"/>
          <p:cNvSpPr txBox="1"/>
          <p:nvPr/>
        </p:nvSpPr>
        <p:spPr>
          <a:xfrm>
            <a:off x="5581855" y="3945705"/>
            <a:ext cx="1466100" cy="2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Traveling</a:t>
            </a:r>
            <a:endParaRPr sz="1200">
              <a:latin typeface="Helvetica Neue Light"/>
              <a:ea typeface="Helvetica Neue Light"/>
              <a:cs typeface="Helvetica Neue Light"/>
              <a:sym typeface="Helvetica Neue Light"/>
            </a:endParaRPr>
          </a:p>
        </p:txBody>
      </p:sp>
      <p:sp>
        <p:nvSpPr>
          <p:cNvPr id="322" name="Google Shape;322;p34"/>
          <p:cNvSpPr txBox="1"/>
          <p:nvPr/>
        </p:nvSpPr>
        <p:spPr>
          <a:xfrm>
            <a:off x="7047917" y="3945705"/>
            <a:ext cx="1466100" cy="2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1200">
                <a:latin typeface="Helvetica Neue Light"/>
                <a:ea typeface="Helvetica Neue Light"/>
                <a:cs typeface="Helvetica Neue Light"/>
                <a:sym typeface="Helvetica Neue Light"/>
              </a:rPr>
              <a:t>Shopping</a:t>
            </a:r>
            <a:endParaRPr sz="1200">
              <a:latin typeface="Helvetica Neue Light"/>
              <a:ea typeface="Helvetica Neue Light"/>
              <a:cs typeface="Helvetica Neue Light"/>
              <a:sym typeface="Helvetica Neue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26"/>
        <p:cNvGrpSpPr/>
        <p:nvPr/>
      </p:nvGrpSpPr>
      <p:grpSpPr>
        <a:xfrm>
          <a:off x="0" y="0"/>
          <a:ext cx="0" cy="0"/>
          <a:chOff x="0" y="0"/>
          <a:chExt cx="0" cy="0"/>
        </a:xfrm>
      </p:grpSpPr>
      <p:sp>
        <p:nvSpPr>
          <p:cNvPr id="327" name="Google Shape;327;p35"/>
          <p:cNvSpPr txBox="1"/>
          <p:nvPr/>
        </p:nvSpPr>
        <p:spPr>
          <a:xfrm>
            <a:off x="4688350" y="3224100"/>
            <a:ext cx="4190400" cy="1618200"/>
          </a:xfrm>
          <a:prstGeom prst="rect">
            <a:avLst/>
          </a:prstGeom>
          <a:solidFill>
            <a:srgbClr val="D9EAD3"/>
          </a:solidFill>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3000">
                <a:solidFill>
                  <a:srgbClr val="5DAAB5"/>
                </a:solidFill>
                <a:latin typeface="Helvetica Neue Light"/>
                <a:ea typeface="Helvetica Neue Light"/>
                <a:cs typeface="Helvetica Neue Light"/>
                <a:sym typeface="Helvetica Neue Light"/>
              </a:rPr>
              <a:t>Eating</a:t>
            </a:r>
            <a:br>
              <a:rPr lang="sv" sz="30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28" name="Google Shape;328;p35"/>
          <p:cNvSpPr txBox="1"/>
          <p:nvPr/>
        </p:nvSpPr>
        <p:spPr>
          <a:xfrm>
            <a:off x="539550" y="407250"/>
            <a:ext cx="8064900" cy="57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sv" sz="3600">
                <a:solidFill>
                  <a:schemeClr val="dk1"/>
                </a:solidFill>
                <a:latin typeface="Helvetica Neue Light"/>
                <a:ea typeface="Helvetica Neue Light"/>
                <a:cs typeface="Helvetica Neue Light"/>
                <a:sym typeface="Helvetica Neue Light"/>
              </a:rPr>
              <a:t>Our tips for a more sustainable lifestyle</a:t>
            </a:r>
            <a:endParaRPr sz="3600">
              <a:solidFill>
                <a:schemeClr val="dk1"/>
              </a:solidFill>
              <a:latin typeface="Helvetica Neue Light"/>
              <a:ea typeface="Helvetica Neue Light"/>
              <a:cs typeface="Helvetica Neue Light"/>
              <a:sym typeface="Helvetica Neue Light"/>
            </a:endParaRPr>
          </a:p>
        </p:txBody>
      </p:sp>
      <p:sp>
        <p:nvSpPr>
          <p:cNvPr id="329" name="Google Shape;329;p35"/>
          <p:cNvSpPr txBox="1"/>
          <p:nvPr/>
        </p:nvSpPr>
        <p:spPr>
          <a:xfrm>
            <a:off x="317350" y="3224100"/>
            <a:ext cx="4190400" cy="1618200"/>
          </a:xfrm>
          <a:prstGeom prst="rect">
            <a:avLst/>
          </a:prstGeom>
          <a:solidFill>
            <a:srgbClr val="B6E0A6"/>
          </a:solid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3000">
                <a:solidFill>
                  <a:srgbClr val="548135"/>
                </a:solidFill>
                <a:latin typeface="Helvetica Neue Light"/>
                <a:ea typeface="Helvetica Neue Light"/>
                <a:cs typeface="Helvetica Neue Light"/>
                <a:sym typeface="Helvetica Neue Light"/>
              </a:rPr>
              <a:t>Shopping</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30" name="Google Shape;330;p35"/>
          <p:cNvSpPr txBox="1"/>
          <p:nvPr/>
        </p:nvSpPr>
        <p:spPr>
          <a:xfrm>
            <a:off x="4679950" y="1458450"/>
            <a:ext cx="4198800" cy="1618200"/>
          </a:xfrm>
          <a:prstGeom prst="rect">
            <a:avLst/>
          </a:prstGeom>
          <a:solidFill>
            <a:srgbClr val="FFE599"/>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3000">
                <a:solidFill>
                  <a:schemeClr val="accent4"/>
                </a:solidFill>
                <a:latin typeface="Helvetica Neue Light"/>
                <a:ea typeface="Helvetica Neue Light"/>
                <a:cs typeface="Helvetica Neue Light"/>
                <a:sym typeface="Helvetica Neue Light"/>
              </a:rPr>
              <a:t>Traveling</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
        <p:nvSpPr>
          <p:cNvPr id="331" name="Google Shape;331;p35"/>
          <p:cNvSpPr txBox="1"/>
          <p:nvPr/>
        </p:nvSpPr>
        <p:spPr>
          <a:xfrm>
            <a:off x="317350" y="1458450"/>
            <a:ext cx="4190400" cy="1618200"/>
          </a:xfrm>
          <a:prstGeom prst="rect">
            <a:avLst/>
          </a:prstGeom>
          <a:solidFill>
            <a:srgbClr val="FCE5CD"/>
          </a:solidFill>
          <a:ln w="28575"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3000">
                <a:solidFill>
                  <a:srgbClr val="EA9999"/>
                </a:solidFill>
                <a:latin typeface="Helvetica Neue Light"/>
                <a:ea typeface="Helvetica Neue Light"/>
                <a:cs typeface="Helvetica Neue Light"/>
                <a:sym typeface="Helvetica Neue Light"/>
              </a:rPr>
              <a:t>Living</a:t>
            </a:r>
            <a:br>
              <a:rPr lang="sv" sz="2400">
                <a:solidFill>
                  <a:srgbClr val="3D85C6"/>
                </a:solidFill>
                <a:latin typeface="Helvetica Neue Light"/>
                <a:ea typeface="Helvetica Neue Light"/>
                <a:cs typeface="Helvetica Neue Light"/>
                <a:sym typeface="Helvetica Neue Light"/>
              </a:rPr>
            </a:br>
            <a:endParaRPr sz="2400">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p:nvPr/>
        </p:nvSpPr>
        <p:spPr>
          <a:xfrm>
            <a:off x="1569975" y="990100"/>
            <a:ext cx="5970000" cy="2739600"/>
          </a:xfrm>
          <a:prstGeom prst="ellipse">
            <a:avLst/>
          </a:pr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sp>
        <p:nvSpPr>
          <p:cNvPr id="74" name="Google Shape;74;p16"/>
          <p:cNvSpPr txBox="1">
            <a:spLocks noGrp="1"/>
          </p:cNvSpPr>
          <p:nvPr>
            <p:ph type="title"/>
          </p:nvPr>
        </p:nvSpPr>
        <p:spPr>
          <a:xfrm>
            <a:off x="365100" y="1155725"/>
            <a:ext cx="8520600" cy="29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sv" sz="5720">
                <a:latin typeface="Helvetica Neue Light"/>
                <a:ea typeface="Helvetica Neue Light"/>
                <a:cs typeface="Helvetica Neue Light"/>
                <a:sym typeface="Helvetica Neue Light"/>
              </a:rPr>
              <a:t>Cracking the climate code</a:t>
            </a:r>
            <a:endParaRPr sz="5720">
              <a:latin typeface="Helvetica Neue Light"/>
              <a:ea typeface="Helvetica Neue Light"/>
              <a:cs typeface="Helvetica Neue Light"/>
              <a:sym typeface="Helvetica Neue Light"/>
            </a:endParaRPr>
          </a:p>
          <a:p>
            <a:pPr marL="0" lvl="0" indent="0" algn="ctr" rtl="0">
              <a:spcBef>
                <a:spcPts val="0"/>
              </a:spcBef>
              <a:spcAft>
                <a:spcPts val="0"/>
              </a:spcAft>
              <a:buSzPts val="990"/>
              <a:buNone/>
            </a:pPr>
            <a:r>
              <a:rPr lang="sv" sz="3420">
                <a:latin typeface="Helvetica Neue Light"/>
                <a:ea typeface="Helvetica Neue Light"/>
                <a:cs typeface="Helvetica Neue Light"/>
                <a:sym typeface="Helvetica Neue Light"/>
              </a:rPr>
              <a:t>with Climate Call</a:t>
            </a:r>
            <a:endParaRPr sz="3420">
              <a:latin typeface="Helvetica Neue Light"/>
              <a:ea typeface="Helvetica Neue Light"/>
              <a:cs typeface="Helvetica Neue Light"/>
              <a:sym typeface="Helvetica Neue Light"/>
            </a:endParaRPr>
          </a:p>
          <a:p>
            <a:pPr marL="0" lvl="0" indent="0" algn="ctr" rtl="0">
              <a:spcBef>
                <a:spcPts val="0"/>
              </a:spcBef>
              <a:spcAft>
                <a:spcPts val="0"/>
              </a:spcAft>
              <a:buSzPts val="990"/>
              <a:buNone/>
            </a:pPr>
            <a:endParaRPr sz="2420">
              <a:highlight>
                <a:srgbClr val="FF00FF"/>
              </a:highlight>
              <a:latin typeface="Helvetica Neue Light"/>
              <a:ea typeface="Helvetica Neue Light"/>
              <a:cs typeface="Helvetica Neue Light"/>
              <a:sym typeface="Helvetica Neue Light"/>
            </a:endParaRPr>
          </a:p>
          <a:p>
            <a:pPr marL="0" lvl="0" indent="0" algn="l" rtl="0">
              <a:spcBef>
                <a:spcPts val="0"/>
              </a:spcBef>
              <a:spcAft>
                <a:spcPts val="0"/>
              </a:spcAft>
              <a:buSzPts val="1100"/>
              <a:buNone/>
            </a:pPr>
            <a:endParaRPr sz="1000"/>
          </a:p>
          <a:p>
            <a:pPr marL="0" lvl="0" indent="0" algn="ctr" rtl="0">
              <a:spcBef>
                <a:spcPts val="0"/>
              </a:spcBef>
              <a:spcAft>
                <a:spcPts val="0"/>
              </a:spcAft>
              <a:buClr>
                <a:schemeClr val="dk1"/>
              </a:buClr>
              <a:buSzPts val="1100"/>
              <a:buFont typeface="Arial"/>
              <a:buNone/>
            </a:pPr>
            <a:r>
              <a:rPr lang="sv" sz="2200">
                <a:solidFill>
                  <a:srgbClr val="5DAAB5"/>
                </a:solidFill>
              </a:rPr>
              <a:t>AN INTRODUCTION TO THE GAME AND CLIMATE CHANGE</a:t>
            </a:r>
            <a:endParaRPr sz="4820">
              <a:solidFill>
                <a:srgbClr val="5DAAB5"/>
              </a:solidFill>
              <a:highlight>
                <a:srgbClr val="FF00FF"/>
              </a:highlight>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89050" y="444050"/>
            <a:ext cx="7797000" cy="51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v" sz="3100">
                <a:latin typeface="Helvetica Neue Light"/>
                <a:ea typeface="Helvetica Neue Light"/>
                <a:cs typeface="Helvetica Neue Light"/>
                <a:sym typeface="Helvetica Neue Light"/>
              </a:rPr>
              <a:t>What do you feel when you think about climate change?</a:t>
            </a:r>
            <a:endParaRPr sz="3200">
              <a:latin typeface="Helvetica Neue Light"/>
              <a:ea typeface="Helvetica Neue Light"/>
              <a:cs typeface="Helvetica Neue Light"/>
              <a:sym typeface="Helvetica Neue Light"/>
            </a:endParaRPr>
          </a:p>
        </p:txBody>
      </p:sp>
      <p:sp>
        <p:nvSpPr>
          <p:cNvPr id="80" name="Google Shape;80;p17"/>
          <p:cNvSpPr txBox="1"/>
          <p:nvPr/>
        </p:nvSpPr>
        <p:spPr>
          <a:xfrm>
            <a:off x="545075" y="2264250"/>
            <a:ext cx="2775000" cy="2555100"/>
          </a:xfrm>
          <a:prstGeom prst="rect">
            <a:avLst/>
          </a:prstGeom>
          <a:noFill/>
          <a:ln>
            <a:noFill/>
          </a:ln>
        </p:spPr>
        <p:txBody>
          <a:bodyPr spcFirstLastPara="1" wrap="square" lIns="91425" tIns="91425" rIns="91425" bIns="91425" anchor="t" anchorCtr="0">
            <a:spAutoFit/>
          </a:bodyPr>
          <a:lstStyle/>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Fear</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Guilt</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Anxiety</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Hope </a:t>
            </a:r>
            <a:endParaRPr sz="2200">
              <a:solidFill>
                <a:srgbClr val="B45F06"/>
              </a:solidFill>
              <a:latin typeface="Helvetica Neue Light"/>
              <a:ea typeface="Helvetica Neue Light"/>
              <a:cs typeface="Helvetica Neue Light"/>
              <a:sym typeface="Helvetica Neue Light"/>
            </a:endParaRPr>
          </a:p>
          <a:p>
            <a:pPr marL="457200" lvl="0" indent="0" algn="l" rtl="0">
              <a:lnSpc>
                <a:spcPct val="150000"/>
              </a:lnSpc>
              <a:spcBef>
                <a:spcPts val="0"/>
              </a:spcBef>
              <a:spcAft>
                <a:spcPts val="0"/>
              </a:spcAft>
              <a:buNone/>
            </a:pPr>
            <a:endParaRPr sz="2200">
              <a:solidFill>
                <a:srgbClr val="B45F06"/>
              </a:solidFill>
              <a:latin typeface="Helvetica Neue Light"/>
              <a:ea typeface="Helvetica Neue Light"/>
              <a:cs typeface="Helvetica Neue Light"/>
              <a:sym typeface="Helvetica Neue Light"/>
            </a:endParaRPr>
          </a:p>
        </p:txBody>
      </p:sp>
      <p:sp>
        <p:nvSpPr>
          <p:cNvPr id="81" name="Google Shape;81;p17"/>
          <p:cNvSpPr txBox="1"/>
          <p:nvPr/>
        </p:nvSpPr>
        <p:spPr>
          <a:xfrm>
            <a:off x="6007025" y="2303900"/>
            <a:ext cx="3012900" cy="2047200"/>
          </a:xfrm>
          <a:prstGeom prst="rect">
            <a:avLst/>
          </a:prstGeom>
          <a:noFill/>
          <a:ln>
            <a:noFill/>
          </a:ln>
        </p:spPr>
        <p:txBody>
          <a:bodyPr spcFirstLastPara="1" wrap="square" lIns="91425" tIns="91425" rIns="91425" bIns="91425" anchor="t" anchorCtr="0">
            <a:spAutoFit/>
          </a:bodyPr>
          <a:lstStyle/>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Anger/frustration</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Sadness</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Stress</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No feelings</a:t>
            </a:r>
            <a:endParaRPr sz="2200">
              <a:solidFill>
                <a:srgbClr val="B45F06"/>
              </a:solidFill>
              <a:latin typeface="Helvetica Neue Light"/>
              <a:ea typeface="Helvetica Neue Light"/>
              <a:cs typeface="Helvetica Neue Light"/>
              <a:sym typeface="Helvetica Neue Light"/>
            </a:endParaRPr>
          </a:p>
        </p:txBody>
      </p:sp>
      <p:sp>
        <p:nvSpPr>
          <p:cNvPr id="82" name="Google Shape;82;p17"/>
          <p:cNvSpPr txBox="1"/>
          <p:nvPr/>
        </p:nvSpPr>
        <p:spPr>
          <a:xfrm>
            <a:off x="2424200" y="2303900"/>
            <a:ext cx="3928500" cy="2047200"/>
          </a:xfrm>
          <a:prstGeom prst="rect">
            <a:avLst/>
          </a:prstGeom>
          <a:noFill/>
          <a:ln>
            <a:noFill/>
          </a:ln>
        </p:spPr>
        <p:txBody>
          <a:bodyPr spcFirstLastPara="1" wrap="square" lIns="91425" tIns="91425" rIns="91425" bIns="91425" anchor="t" anchorCtr="0">
            <a:spAutoFit/>
          </a:bodyPr>
          <a:lstStyle/>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Worry/concern</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Motivation/activism</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Indifference/apathetic</a:t>
            </a:r>
            <a:endParaRPr sz="2200">
              <a:solidFill>
                <a:srgbClr val="B45F06"/>
              </a:solidFill>
              <a:latin typeface="Helvetica Neue Light"/>
              <a:ea typeface="Helvetica Neue Light"/>
              <a:cs typeface="Helvetica Neue Light"/>
              <a:sym typeface="Helvetica Neue Light"/>
            </a:endParaRPr>
          </a:p>
          <a:p>
            <a:pPr marL="457200" lvl="0" indent="-368300" algn="l" rtl="0">
              <a:lnSpc>
                <a:spcPct val="150000"/>
              </a:lnSpc>
              <a:spcBef>
                <a:spcPts val="0"/>
              </a:spcBef>
              <a:spcAft>
                <a:spcPts val="0"/>
              </a:spcAft>
              <a:buClr>
                <a:srgbClr val="B45F06"/>
              </a:buClr>
              <a:buSzPts val="2200"/>
              <a:buFont typeface="Helvetica Neue Light"/>
              <a:buChar char="●"/>
            </a:pPr>
            <a:r>
              <a:rPr lang="sv" sz="2200">
                <a:solidFill>
                  <a:srgbClr val="B45F06"/>
                </a:solidFill>
                <a:latin typeface="Helvetica Neue Light"/>
                <a:ea typeface="Helvetica Neue Light"/>
                <a:cs typeface="Helvetica Neue Light"/>
                <a:sym typeface="Helvetica Neue Light"/>
              </a:rPr>
              <a:t>Dedication</a:t>
            </a:r>
            <a:endParaRPr sz="2200">
              <a:solidFill>
                <a:srgbClr val="B45F06"/>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p:nvPr/>
        </p:nvSpPr>
        <p:spPr>
          <a:xfrm>
            <a:off x="2920027" y="1553725"/>
            <a:ext cx="3318900" cy="1654200"/>
          </a:xfrm>
          <a:prstGeom prst="ellipse">
            <a:avLst/>
          </a:pr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sp>
        <p:nvSpPr>
          <p:cNvPr id="88" name="Google Shape;88;p18"/>
          <p:cNvSpPr txBox="1"/>
          <p:nvPr/>
        </p:nvSpPr>
        <p:spPr>
          <a:xfrm>
            <a:off x="2470200" y="2011490"/>
            <a:ext cx="4203600" cy="1425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sv" sz="3400">
                <a:solidFill>
                  <a:schemeClr val="dk1"/>
                </a:solidFill>
                <a:latin typeface="Helvetica Neue Light"/>
                <a:ea typeface="Helvetica Neue Light"/>
                <a:cs typeface="Helvetica Neue Light"/>
                <a:sym typeface="Helvetica Neue Light"/>
              </a:rPr>
              <a:t>the big picture</a:t>
            </a:r>
            <a:endParaRPr sz="3400">
              <a:solidFill>
                <a:schemeClr val="dk1"/>
              </a:solidFill>
              <a:latin typeface="Helvetica Neue Light"/>
              <a:ea typeface="Helvetica Neue Light"/>
              <a:cs typeface="Helvetica Neue Light"/>
              <a:sym typeface="Helvetica Neue Light"/>
            </a:endParaRPr>
          </a:p>
        </p:txBody>
      </p:sp>
      <p:sp>
        <p:nvSpPr>
          <p:cNvPr id="89" name="Google Shape;89;p18"/>
          <p:cNvSpPr/>
          <p:nvPr/>
        </p:nvSpPr>
        <p:spPr>
          <a:xfrm rot="667631">
            <a:off x="4753088" y="317293"/>
            <a:ext cx="4131874" cy="1446815"/>
          </a:xfrm>
          <a:prstGeom prst="cloudCallout">
            <a:avLst>
              <a:gd name="adj1" fmla="val -24823"/>
              <a:gd name="adj2" fmla="val 83496"/>
            </a:avLst>
          </a:prstGeom>
          <a:solidFill>
            <a:srgbClr val="F9CB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 sz="1600">
                <a:solidFill>
                  <a:schemeClr val="dk1"/>
                </a:solidFill>
                <a:latin typeface="Helvetica Neue Light"/>
                <a:ea typeface="Helvetica Neue Light"/>
                <a:cs typeface="Helvetica Neue Light"/>
                <a:sym typeface="Helvetica Neue Light"/>
              </a:rPr>
              <a:t>What do we mean when we talk about "climate issue"?</a:t>
            </a:r>
            <a:endParaRPr sz="1200">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582982" y="48245"/>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sv" sz="4000">
                <a:solidFill>
                  <a:srgbClr val="A61C00"/>
                </a:solidFill>
                <a:latin typeface="Helvetica Neue Light"/>
                <a:ea typeface="Helvetica Neue Light"/>
                <a:cs typeface="Helvetica Neue Light"/>
                <a:sym typeface="Helvetica Neue Light"/>
              </a:rPr>
              <a:t>The climate challenge</a:t>
            </a:r>
            <a:endParaRPr sz="4000">
              <a:solidFill>
                <a:srgbClr val="A61C00"/>
              </a:solidFill>
              <a:latin typeface="Helvetica Neue Light"/>
              <a:ea typeface="Helvetica Neue Light"/>
              <a:cs typeface="Helvetica Neue Light"/>
              <a:sym typeface="Helvetica Neue Light"/>
            </a:endParaRPr>
          </a:p>
        </p:txBody>
      </p:sp>
      <p:sp>
        <p:nvSpPr>
          <p:cNvPr id="96" name="Google Shape;96;p19"/>
          <p:cNvSpPr txBox="1"/>
          <p:nvPr/>
        </p:nvSpPr>
        <p:spPr>
          <a:xfrm>
            <a:off x="661900" y="977800"/>
            <a:ext cx="2526600" cy="6696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sv" sz="1300">
                <a:solidFill>
                  <a:schemeClr val="dk1"/>
                </a:solidFill>
                <a:latin typeface="Helvetica Neue Light"/>
                <a:ea typeface="Helvetica Neue Light"/>
                <a:cs typeface="Helvetica Neue Light"/>
                <a:sym typeface="Helvetica Neue Light"/>
              </a:rPr>
              <a:t>Societal demand of fossil fuels, food etc drives emissions of greenhouse gases</a:t>
            </a:r>
            <a:endParaRPr sz="1300">
              <a:solidFill>
                <a:schemeClr val="dk1"/>
              </a:solidFill>
              <a:latin typeface="Helvetica Neue Light"/>
              <a:ea typeface="Helvetica Neue Light"/>
              <a:cs typeface="Helvetica Neue Light"/>
              <a:sym typeface="Helvetica Neue Light"/>
            </a:endParaRPr>
          </a:p>
        </p:txBody>
      </p:sp>
      <p:sp>
        <p:nvSpPr>
          <p:cNvPr id="97" name="Google Shape;97;p19"/>
          <p:cNvSpPr txBox="1"/>
          <p:nvPr/>
        </p:nvSpPr>
        <p:spPr>
          <a:xfrm>
            <a:off x="6315027" y="977805"/>
            <a:ext cx="1856100" cy="869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sv" sz="1300">
                <a:solidFill>
                  <a:schemeClr val="dk1"/>
                </a:solidFill>
                <a:latin typeface="Helvetica Neue Light"/>
                <a:ea typeface="Helvetica Neue Light"/>
                <a:cs typeface="Helvetica Neue Light"/>
                <a:sym typeface="Helvetica Neue Light"/>
              </a:rPr>
              <a:t>Flooding, droughts, disruption to food production systems, loss of biodiversity etc</a:t>
            </a:r>
            <a:endParaRPr sz="1300">
              <a:solidFill>
                <a:schemeClr val="dk1"/>
              </a:solidFill>
              <a:latin typeface="Helvetica Neue Light"/>
              <a:ea typeface="Helvetica Neue Light"/>
              <a:cs typeface="Helvetica Neue Light"/>
              <a:sym typeface="Helvetica Neue Light"/>
            </a:endParaRPr>
          </a:p>
        </p:txBody>
      </p:sp>
      <p:pic>
        <p:nvPicPr>
          <p:cNvPr id="98" name="Google Shape;98;p19"/>
          <p:cNvPicPr preferRelativeResize="0"/>
          <p:nvPr/>
        </p:nvPicPr>
        <p:blipFill rotWithShape="1">
          <a:blip r:embed="rId3">
            <a:alphaModFix/>
          </a:blip>
          <a:srcRect/>
          <a:stretch/>
        </p:blipFill>
        <p:spPr>
          <a:xfrm>
            <a:off x="1601601" y="1772839"/>
            <a:ext cx="959589" cy="374926"/>
          </a:xfrm>
          <a:prstGeom prst="rect">
            <a:avLst/>
          </a:prstGeom>
          <a:noFill/>
          <a:ln>
            <a:noFill/>
          </a:ln>
        </p:spPr>
      </p:pic>
      <p:pic>
        <p:nvPicPr>
          <p:cNvPr id="99" name="Google Shape;99;p19"/>
          <p:cNvPicPr preferRelativeResize="0"/>
          <p:nvPr/>
        </p:nvPicPr>
        <p:blipFill rotWithShape="1">
          <a:blip r:embed="rId4">
            <a:alphaModFix/>
          </a:blip>
          <a:srcRect/>
          <a:stretch/>
        </p:blipFill>
        <p:spPr>
          <a:xfrm>
            <a:off x="338700" y="1000900"/>
            <a:ext cx="1190500" cy="1323975"/>
          </a:xfrm>
          <a:prstGeom prst="rect">
            <a:avLst/>
          </a:prstGeom>
          <a:noFill/>
          <a:ln>
            <a:noFill/>
          </a:ln>
        </p:spPr>
      </p:pic>
      <p:sp>
        <p:nvSpPr>
          <p:cNvPr id="100" name="Google Shape;100;p19"/>
          <p:cNvSpPr txBox="1"/>
          <p:nvPr/>
        </p:nvSpPr>
        <p:spPr>
          <a:xfrm>
            <a:off x="3465801" y="1000900"/>
            <a:ext cx="2418000" cy="885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sv" sz="1300">
                <a:solidFill>
                  <a:schemeClr val="dk1"/>
                </a:solidFill>
                <a:latin typeface="Helvetica Neue Light"/>
                <a:ea typeface="Helvetica Neue Light"/>
                <a:cs typeface="Helvetica Neue Light"/>
                <a:sym typeface="Helvetica Neue Light"/>
              </a:rPr>
              <a:t>Higher temperature, rising sea level, melting ice, changes in rain patterns etc</a:t>
            </a:r>
            <a:endParaRPr sz="1000">
              <a:latin typeface="Helvetica Neue Light"/>
              <a:ea typeface="Helvetica Neue Light"/>
              <a:cs typeface="Helvetica Neue Light"/>
              <a:sym typeface="Helvetica Neue Light"/>
            </a:endParaRPr>
          </a:p>
          <a:p>
            <a:pPr marL="0" marR="0" lvl="0" indent="0" algn="l" rtl="0">
              <a:spcBef>
                <a:spcPts val="0"/>
              </a:spcBef>
              <a:spcAft>
                <a:spcPts val="0"/>
              </a:spcAft>
              <a:buNone/>
            </a:pPr>
            <a:endParaRPr sz="1400">
              <a:solidFill>
                <a:schemeClr val="dk1"/>
              </a:solidFill>
              <a:latin typeface="Helvetica Neue Light"/>
              <a:ea typeface="Helvetica Neue Light"/>
              <a:cs typeface="Helvetica Neue Light"/>
              <a:sym typeface="Helvetica Neue Light"/>
            </a:endParaRPr>
          </a:p>
        </p:txBody>
      </p:sp>
      <p:sp>
        <p:nvSpPr>
          <p:cNvPr id="101" name="Google Shape;101;p19"/>
          <p:cNvSpPr/>
          <p:nvPr/>
        </p:nvSpPr>
        <p:spPr>
          <a:xfrm>
            <a:off x="297800" y="2427475"/>
            <a:ext cx="2175000" cy="31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b="0" i="0" u="none" strike="noStrike" cap="none">
                <a:solidFill>
                  <a:srgbClr val="FFFFFF"/>
                </a:solidFill>
                <a:latin typeface="Calibri"/>
                <a:ea typeface="Calibri"/>
                <a:cs typeface="Calibri"/>
                <a:sym typeface="Calibri"/>
              </a:rPr>
              <a:t>Fysikaliska       Samhälleliga</a:t>
            </a:r>
            <a:endParaRPr b="0" i="0" u="none" strike="noStrike" cap="none">
              <a:solidFill>
                <a:srgbClr val="FFFFFF"/>
              </a:solidFill>
              <a:latin typeface="Calibri"/>
              <a:ea typeface="Calibri"/>
              <a:cs typeface="Calibri"/>
              <a:sym typeface="Calibri"/>
            </a:endParaRPr>
          </a:p>
        </p:txBody>
      </p:sp>
      <p:sp>
        <p:nvSpPr>
          <p:cNvPr id="102" name="Google Shape;102;p19"/>
          <p:cNvSpPr/>
          <p:nvPr/>
        </p:nvSpPr>
        <p:spPr>
          <a:xfrm>
            <a:off x="6590375" y="2427475"/>
            <a:ext cx="2255700" cy="31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b="0" i="0" u="none" strike="noStrike" cap="none">
                <a:solidFill>
                  <a:srgbClr val="FFFFFF"/>
                </a:solidFill>
                <a:latin typeface="Calibri"/>
                <a:ea typeface="Calibri"/>
                <a:cs typeface="Calibri"/>
                <a:sym typeface="Calibri"/>
              </a:rPr>
              <a:t>Lokala            Globala</a:t>
            </a:r>
            <a:endParaRPr b="0" i="0" u="none" strike="noStrike" cap="none">
              <a:solidFill>
                <a:srgbClr val="FFFFFF"/>
              </a:solidFill>
              <a:latin typeface="Calibri"/>
              <a:ea typeface="Calibri"/>
              <a:cs typeface="Calibri"/>
              <a:sym typeface="Calibri"/>
            </a:endParaRPr>
          </a:p>
        </p:txBody>
      </p:sp>
      <p:grpSp>
        <p:nvGrpSpPr>
          <p:cNvPr id="103" name="Google Shape;103;p19"/>
          <p:cNvGrpSpPr/>
          <p:nvPr/>
        </p:nvGrpSpPr>
        <p:grpSpPr>
          <a:xfrm>
            <a:off x="375675" y="2147791"/>
            <a:ext cx="8598242" cy="899244"/>
            <a:chOff x="8045" y="2312726"/>
            <a:chExt cx="9137346" cy="1442715"/>
          </a:xfrm>
        </p:grpSpPr>
        <p:sp>
          <p:nvSpPr>
            <p:cNvPr id="104" name="Google Shape;104;p19"/>
            <p:cNvSpPr/>
            <p:nvPr/>
          </p:nvSpPr>
          <p:spPr>
            <a:xfrm>
              <a:off x="8045" y="2312726"/>
              <a:ext cx="2404500" cy="1442700"/>
            </a:xfrm>
            <a:prstGeom prst="roundRect">
              <a:avLst>
                <a:gd name="adj" fmla="val 10000"/>
              </a:avLst>
            </a:prstGeom>
            <a:solidFill>
              <a:srgbClr val="5DAAB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05" name="Google Shape;105;p19"/>
            <p:cNvSpPr txBox="1"/>
            <p:nvPr/>
          </p:nvSpPr>
          <p:spPr>
            <a:xfrm>
              <a:off x="50302" y="2354983"/>
              <a:ext cx="2320200" cy="1358100"/>
            </a:xfrm>
            <a:prstGeom prst="rect">
              <a:avLst/>
            </a:prstGeom>
            <a:solidFill>
              <a:srgbClr val="5DAAB5"/>
            </a:solid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Causes</a:t>
              </a:r>
              <a:endParaRPr sz="2100" i="0" u="none" strike="noStrike" cap="none">
                <a:solidFill>
                  <a:srgbClr val="FFFFFF"/>
                </a:solidFill>
                <a:latin typeface="Helvetica Neue Light"/>
                <a:ea typeface="Helvetica Neue Light"/>
                <a:cs typeface="Helvetica Neue Light"/>
                <a:sym typeface="Helvetica Neue Light"/>
              </a:endParaRPr>
            </a:p>
          </p:txBody>
        </p:sp>
        <p:sp>
          <p:nvSpPr>
            <p:cNvPr id="106" name="Google Shape;106;p19"/>
            <p:cNvSpPr/>
            <p:nvPr/>
          </p:nvSpPr>
          <p:spPr>
            <a:xfrm>
              <a:off x="2653091" y="2735934"/>
              <a:ext cx="509700" cy="596400"/>
            </a:xfrm>
            <a:prstGeom prst="rightArrow">
              <a:avLst>
                <a:gd name="adj1" fmla="val 60000"/>
                <a:gd name="adj2" fmla="val 50000"/>
              </a:avLst>
            </a:prstGeom>
            <a:solidFill>
              <a:srgbClr val="5DAA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07" name="Google Shape;107;p19"/>
            <p:cNvSpPr txBox="1"/>
            <p:nvPr/>
          </p:nvSpPr>
          <p:spPr>
            <a:xfrm>
              <a:off x="2653091" y="2855201"/>
              <a:ext cx="356700" cy="357900"/>
            </a:xfrm>
            <a:prstGeom prst="rect">
              <a:avLst/>
            </a:prstGeom>
            <a:solidFill>
              <a:srgbClr val="5DAAB5"/>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Calibri"/>
                <a:buNone/>
              </a:pPr>
              <a:endParaRPr sz="1700" i="0" u="none" strike="noStrike" cap="none">
                <a:solidFill>
                  <a:srgbClr val="FFFFFF"/>
                </a:solidFill>
                <a:latin typeface="Helvetica Neue Light"/>
                <a:ea typeface="Helvetica Neue Light"/>
                <a:cs typeface="Helvetica Neue Light"/>
                <a:sym typeface="Helvetica Neue Light"/>
              </a:endParaRPr>
            </a:p>
          </p:txBody>
        </p:sp>
        <p:sp>
          <p:nvSpPr>
            <p:cNvPr id="108" name="Google Shape;108;p19"/>
            <p:cNvSpPr/>
            <p:nvPr/>
          </p:nvSpPr>
          <p:spPr>
            <a:xfrm>
              <a:off x="3374464" y="2312741"/>
              <a:ext cx="2501400" cy="1442700"/>
            </a:xfrm>
            <a:prstGeom prst="roundRect">
              <a:avLst>
                <a:gd name="adj" fmla="val 10000"/>
              </a:avLst>
            </a:prstGeom>
            <a:solidFill>
              <a:srgbClr val="5DAAB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09" name="Google Shape;109;p19"/>
            <p:cNvSpPr txBox="1"/>
            <p:nvPr/>
          </p:nvSpPr>
          <p:spPr>
            <a:xfrm>
              <a:off x="3416733" y="2355016"/>
              <a:ext cx="2459100" cy="1358100"/>
            </a:xfrm>
            <a:prstGeom prst="rect">
              <a:avLst/>
            </a:prstGeom>
            <a:solidFill>
              <a:srgbClr val="5DAAB5"/>
            </a:solid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FFFFFF"/>
                </a:buClr>
                <a:buSzPts val="2100"/>
                <a:buFont typeface="Calibri"/>
                <a:buNone/>
              </a:pPr>
              <a:r>
                <a:rPr lang="sv" sz="2000">
                  <a:solidFill>
                    <a:srgbClr val="FFFFFF"/>
                  </a:solidFill>
                  <a:latin typeface="Helvetica Neue Light"/>
                  <a:ea typeface="Helvetica Neue Light"/>
                  <a:cs typeface="Helvetica Neue Light"/>
                  <a:sym typeface="Helvetica Neue Light"/>
                </a:rPr>
                <a:t>Climate change</a:t>
              </a:r>
              <a:endParaRPr sz="2000">
                <a:solidFill>
                  <a:srgbClr val="FFFFFF"/>
                </a:solidFill>
                <a:latin typeface="Helvetica Neue Light"/>
                <a:ea typeface="Helvetica Neue Light"/>
                <a:cs typeface="Helvetica Neue Light"/>
                <a:sym typeface="Helvetica Neue Light"/>
              </a:endParaRPr>
            </a:p>
            <a:p>
              <a:pPr marL="0" marR="0" lvl="0" indent="0" algn="ctr" rtl="0">
                <a:lnSpc>
                  <a:spcPct val="90000"/>
                </a:lnSpc>
                <a:spcBef>
                  <a:spcPts val="0"/>
                </a:spcBef>
                <a:spcAft>
                  <a:spcPts val="0"/>
                </a:spcAft>
                <a:buClr>
                  <a:srgbClr val="FFFFFF"/>
                </a:buClr>
                <a:buSzPts val="2100"/>
                <a:buFont typeface="Calibri"/>
                <a:buNone/>
              </a:pPr>
              <a:r>
                <a:rPr lang="sv" sz="1300">
                  <a:solidFill>
                    <a:srgbClr val="FFFFFF"/>
                  </a:solidFill>
                  <a:latin typeface="Helvetica Neue Light"/>
                  <a:ea typeface="Helvetica Neue Light"/>
                  <a:cs typeface="Helvetica Neue Light"/>
                  <a:sym typeface="Helvetica Neue Light"/>
                </a:rPr>
                <a:t>(observed changes)</a:t>
              </a:r>
              <a:endParaRPr sz="1300">
                <a:solidFill>
                  <a:srgbClr val="FFFFFF"/>
                </a:solidFill>
                <a:latin typeface="Helvetica Neue Light"/>
                <a:ea typeface="Helvetica Neue Light"/>
                <a:cs typeface="Helvetica Neue Light"/>
                <a:sym typeface="Helvetica Neue Light"/>
              </a:endParaRPr>
            </a:p>
          </p:txBody>
        </p:sp>
        <p:sp>
          <p:nvSpPr>
            <p:cNvPr id="110" name="Google Shape;110;p19"/>
            <p:cNvSpPr/>
            <p:nvPr/>
          </p:nvSpPr>
          <p:spPr>
            <a:xfrm>
              <a:off x="6019514" y="2735934"/>
              <a:ext cx="509700" cy="596400"/>
            </a:xfrm>
            <a:prstGeom prst="rightArrow">
              <a:avLst>
                <a:gd name="adj1" fmla="val 60000"/>
                <a:gd name="adj2" fmla="val 50000"/>
              </a:avLst>
            </a:prstGeom>
            <a:solidFill>
              <a:srgbClr val="5DAA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11" name="Google Shape;111;p19"/>
            <p:cNvSpPr txBox="1"/>
            <p:nvPr/>
          </p:nvSpPr>
          <p:spPr>
            <a:xfrm>
              <a:off x="6019514" y="2855201"/>
              <a:ext cx="356700" cy="357900"/>
            </a:xfrm>
            <a:prstGeom prst="rect">
              <a:avLst/>
            </a:prstGeom>
            <a:solidFill>
              <a:srgbClr val="5DAAB5"/>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Calibri"/>
                <a:buNone/>
              </a:pPr>
              <a:endParaRPr sz="1700" i="0" u="none" strike="noStrike" cap="none">
                <a:solidFill>
                  <a:srgbClr val="FFFFFF"/>
                </a:solidFill>
                <a:latin typeface="Helvetica Neue Light"/>
                <a:ea typeface="Helvetica Neue Light"/>
                <a:cs typeface="Helvetica Neue Light"/>
                <a:sym typeface="Helvetica Neue Light"/>
              </a:endParaRPr>
            </a:p>
          </p:txBody>
        </p:sp>
        <p:sp>
          <p:nvSpPr>
            <p:cNvPr id="112" name="Google Shape;112;p19"/>
            <p:cNvSpPr/>
            <p:nvPr/>
          </p:nvSpPr>
          <p:spPr>
            <a:xfrm>
              <a:off x="6740891" y="2312726"/>
              <a:ext cx="2404500" cy="1442700"/>
            </a:xfrm>
            <a:prstGeom prst="roundRect">
              <a:avLst>
                <a:gd name="adj" fmla="val 10000"/>
              </a:avLst>
            </a:prstGeom>
            <a:solidFill>
              <a:srgbClr val="5DAAB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13" name="Google Shape;113;p19"/>
            <p:cNvSpPr txBox="1"/>
            <p:nvPr/>
          </p:nvSpPr>
          <p:spPr>
            <a:xfrm>
              <a:off x="6783148" y="2354983"/>
              <a:ext cx="2320200" cy="1358100"/>
            </a:xfrm>
            <a:prstGeom prst="rect">
              <a:avLst/>
            </a:prstGeom>
            <a:solidFill>
              <a:srgbClr val="5DAAB5"/>
            </a:solid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Consequences</a:t>
              </a:r>
              <a:endParaRPr sz="2100" i="0" u="none" strike="noStrike" cap="none">
                <a:solidFill>
                  <a:srgbClr val="FFFFFF"/>
                </a:solidFill>
                <a:latin typeface="Helvetica Neue Light"/>
                <a:ea typeface="Helvetica Neue Light"/>
                <a:cs typeface="Helvetica Neue Light"/>
                <a:sym typeface="Helvetica Neue Light"/>
              </a:endParaRPr>
            </a:p>
          </p:txBody>
        </p:sp>
      </p:grpSp>
      <p:grpSp>
        <p:nvGrpSpPr>
          <p:cNvPr id="114" name="Google Shape;114;p19"/>
          <p:cNvGrpSpPr/>
          <p:nvPr/>
        </p:nvGrpSpPr>
        <p:grpSpPr>
          <a:xfrm>
            <a:off x="3504740" y="3814061"/>
            <a:ext cx="2212818" cy="899262"/>
            <a:chOff x="2996406" y="2068777"/>
            <a:chExt cx="2135100" cy="1281000"/>
          </a:xfrm>
        </p:grpSpPr>
        <p:sp>
          <p:nvSpPr>
            <p:cNvPr id="115" name="Google Shape;115;p19"/>
            <p:cNvSpPr/>
            <p:nvPr/>
          </p:nvSpPr>
          <p:spPr>
            <a:xfrm>
              <a:off x="2996406" y="2068777"/>
              <a:ext cx="2135100" cy="1281000"/>
            </a:xfrm>
            <a:prstGeom prst="roundRect">
              <a:avLst>
                <a:gd name="adj" fmla="val 10000"/>
              </a:avLst>
            </a:prstGeom>
            <a:solidFill>
              <a:srgbClr val="5DAA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16" name="Google Shape;116;p19"/>
            <p:cNvSpPr txBox="1"/>
            <p:nvPr/>
          </p:nvSpPr>
          <p:spPr>
            <a:xfrm>
              <a:off x="3033928" y="2106299"/>
              <a:ext cx="2060100" cy="1206000"/>
            </a:xfrm>
            <a:prstGeom prst="rect">
              <a:avLst/>
            </a:prstGeom>
            <a:solidFill>
              <a:srgbClr val="5DAAB5"/>
            </a:solid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Actions</a:t>
              </a:r>
              <a:endParaRPr sz="2100" i="0" u="none" strike="noStrike" cap="none">
                <a:solidFill>
                  <a:srgbClr val="FFFFFF"/>
                </a:solidFill>
                <a:latin typeface="Helvetica Neue Light"/>
                <a:ea typeface="Helvetica Neue Light"/>
                <a:cs typeface="Helvetica Neue Light"/>
                <a:sym typeface="Helvetica Neue Light"/>
              </a:endParaRPr>
            </a:p>
          </p:txBody>
        </p:sp>
      </p:grpSp>
      <p:sp>
        <p:nvSpPr>
          <p:cNvPr id="117" name="Google Shape;117;p19"/>
          <p:cNvSpPr/>
          <p:nvPr/>
        </p:nvSpPr>
        <p:spPr>
          <a:xfrm>
            <a:off x="4587847" y="3127638"/>
            <a:ext cx="367200" cy="611100"/>
          </a:xfrm>
          <a:prstGeom prst="upDownArrow">
            <a:avLst>
              <a:gd name="adj1" fmla="val 50000"/>
              <a:gd name="adj2" fmla="val 52606"/>
            </a:avLst>
          </a:prstGeom>
          <a:solidFill>
            <a:srgbClr val="5DAA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 name="Google Shape;118;p19"/>
          <p:cNvSpPr/>
          <p:nvPr/>
        </p:nvSpPr>
        <p:spPr>
          <a:xfrm>
            <a:off x="338700" y="2770875"/>
            <a:ext cx="2353800" cy="26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sz="1300">
                <a:solidFill>
                  <a:srgbClr val="FFFFFF"/>
                </a:solidFill>
                <a:latin typeface="Helvetica Neue Light"/>
                <a:ea typeface="Helvetica Neue Light"/>
                <a:cs typeface="Helvetica Neue Light"/>
                <a:sym typeface="Helvetica Neue Light"/>
              </a:rPr>
              <a:t>Physical</a:t>
            </a:r>
            <a:r>
              <a:rPr lang="sv" sz="1300" i="0" u="none" strike="noStrike" cap="none">
                <a:solidFill>
                  <a:srgbClr val="FFFFFF"/>
                </a:solidFill>
                <a:latin typeface="Helvetica Neue Light"/>
                <a:ea typeface="Helvetica Neue Light"/>
                <a:cs typeface="Helvetica Neue Light"/>
                <a:sym typeface="Helvetica Neue Light"/>
              </a:rPr>
              <a:t>      </a:t>
            </a:r>
            <a:r>
              <a:rPr lang="sv" sz="1300">
                <a:solidFill>
                  <a:srgbClr val="FFFFFF"/>
                </a:solidFill>
                <a:latin typeface="Helvetica Neue Light"/>
                <a:ea typeface="Helvetica Neue Light"/>
                <a:cs typeface="Helvetica Neue Light"/>
                <a:sym typeface="Helvetica Neue Light"/>
              </a:rPr>
              <a:t>Societal</a:t>
            </a:r>
            <a:endParaRPr sz="1300" i="0" u="none" strike="noStrike" cap="none">
              <a:solidFill>
                <a:srgbClr val="FFFFFF"/>
              </a:solidFill>
              <a:latin typeface="Helvetica Neue Light"/>
              <a:ea typeface="Helvetica Neue Light"/>
              <a:cs typeface="Helvetica Neue Light"/>
              <a:sym typeface="Helvetica Neue Light"/>
            </a:endParaRPr>
          </a:p>
        </p:txBody>
      </p:sp>
      <p:sp>
        <p:nvSpPr>
          <p:cNvPr id="119" name="Google Shape;119;p19"/>
          <p:cNvSpPr/>
          <p:nvPr/>
        </p:nvSpPr>
        <p:spPr>
          <a:xfrm>
            <a:off x="6633391" y="2770866"/>
            <a:ext cx="2212800" cy="26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sz="1300">
                <a:solidFill>
                  <a:srgbClr val="FFFFFF"/>
                </a:solidFill>
                <a:latin typeface="Helvetica Neue Light"/>
                <a:ea typeface="Helvetica Neue Light"/>
                <a:cs typeface="Helvetica Neue Light"/>
                <a:sym typeface="Helvetica Neue Light"/>
              </a:rPr>
              <a:t>Local</a:t>
            </a:r>
            <a:r>
              <a:rPr lang="sv" sz="1300" i="0" u="none" strike="noStrike" cap="none">
                <a:solidFill>
                  <a:srgbClr val="FFFFFF"/>
                </a:solidFill>
                <a:latin typeface="Helvetica Neue Light"/>
                <a:ea typeface="Helvetica Neue Light"/>
                <a:cs typeface="Helvetica Neue Light"/>
                <a:sym typeface="Helvetica Neue Light"/>
              </a:rPr>
              <a:t>           </a:t>
            </a:r>
            <a:r>
              <a:rPr lang="sv" sz="1300">
                <a:solidFill>
                  <a:srgbClr val="FFFFFF"/>
                </a:solidFill>
                <a:latin typeface="Helvetica Neue Light"/>
                <a:ea typeface="Helvetica Neue Light"/>
                <a:cs typeface="Helvetica Neue Light"/>
                <a:sym typeface="Helvetica Neue Light"/>
              </a:rPr>
              <a:t>Global</a:t>
            </a:r>
            <a:endParaRPr sz="1300" i="0" u="none" strike="noStrike" cap="none">
              <a:solidFill>
                <a:srgbClr val="FFFFFF"/>
              </a:solidFill>
              <a:latin typeface="Helvetica Neue Light"/>
              <a:ea typeface="Helvetica Neue Light"/>
              <a:cs typeface="Helvetica Neue Light"/>
              <a:sym typeface="Helvetica Neue Light"/>
            </a:endParaRPr>
          </a:p>
        </p:txBody>
      </p:sp>
      <p:sp>
        <p:nvSpPr>
          <p:cNvPr id="120" name="Google Shape;120;p19"/>
          <p:cNvSpPr/>
          <p:nvPr/>
        </p:nvSpPr>
        <p:spPr>
          <a:xfrm>
            <a:off x="3504770" y="4445375"/>
            <a:ext cx="2212800" cy="26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sz="1300">
                <a:solidFill>
                  <a:srgbClr val="FFFFFF"/>
                </a:solidFill>
                <a:latin typeface="Helvetica Neue Light"/>
                <a:ea typeface="Helvetica Neue Light"/>
                <a:cs typeface="Helvetica Neue Light"/>
                <a:sym typeface="Helvetica Neue Light"/>
              </a:rPr>
              <a:t>Individual     Collective</a:t>
            </a:r>
            <a:endParaRPr sz="1300" i="0" u="none" strike="noStrike" cap="none">
              <a:solidFill>
                <a:srgbClr val="FFFFFF"/>
              </a:solidFill>
              <a:latin typeface="Helvetica Neue Light"/>
              <a:ea typeface="Helvetica Neue Light"/>
              <a:cs typeface="Helvetica Neue Light"/>
              <a:sym typeface="Helvetica Neue Light"/>
            </a:endParaRPr>
          </a:p>
        </p:txBody>
      </p:sp>
      <p:pic>
        <p:nvPicPr>
          <p:cNvPr id="121" name="Google Shape;121;p19" descr="Lightning Storm Thunder - Free vector graphic on Pixabay"/>
          <p:cNvPicPr preferRelativeResize="0"/>
          <p:nvPr/>
        </p:nvPicPr>
        <p:blipFill rotWithShape="1">
          <a:blip r:embed="rId5">
            <a:alphaModFix/>
          </a:blip>
          <a:srcRect/>
          <a:stretch/>
        </p:blipFill>
        <p:spPr>
          <a:xfrm>
            <a:off x="3873095" y="1666664"/>
            <a:ext cx="613691" cy="442400"/>
          </a:xfrm>
          <a:prstGeom prst="rect">
            <a:avLst/>
          </a:prstGeom>
          <a:noFill/>
          <a:ln>
            <a:noFill/>
          </a:ln>
        </p:spPr>
      </p:pic>
      <p:pic>
        <p:nvPicPr>
          <p:cNvPr id="122" name="Google Shape;122;p19"/>
          <p:cNvPicPr preferRelativeResize="0"/>
          <p:nvPr/>
        </p:nvPicPr>
        <p:blipFill rotWithShape="1">
          <a:blip r:embed="rId6">
            <a:alphaModFix/>
          </a:blip>
          <a:srcRect/>
          <a:stretch/>
        </p:blipFill>
        <p:spPr>
          <a:xfrm>
            <a:off x="4734847" y="1470675"/>
            <a:ext cx="899224" cy="899225"/>
          </a:xfrm>
          <a:prstGeom prst="rect">
            <a:avLst/>
          </a:prstGeom>
          <a:noFill/>
          <a:ln>
            <a:noFill/>
          </a:ln>
        </p:spPr>
      </p:pic>
      <p:pic>
        <p:nvPicPr>
          <p:cNvPr id="123" name="Google Shape;123;p19" descr="Waves Sea Water - Free vector graphic on Pixabay"/>
          <p:cNvPicPr preferRelativeResize="0"/>
          <p:nvPr/>
        </p:nvPicPr>
        <p:blipFill rotWithShape="1">
          <a:blip r:embed="rId7">
            <a:alphaModFix/>
          </a:blip>
          <a:srcRect/>
          <a:stretch/>
        </p:blipFill>
        <p:spPr>
          <a:xfrm>
            <a:off x="6600201" y="2000500"/>
            <a:ext cx="622970" cy="426976"/>
          </a:xfrm>
          <a:prstGeom prst="rect">
            <a:avLst/>
          </a:prstGeom>
          <a:noFill/>
          <a:ln>
            <a:noFill/>
          </a:ln>
        </p:spPr>
      </p:pic>
      <p:pic>
        <p:nvPicPr>
          <p:cNvPr id="124" name="Google Shape;124;p19" descr="Waves Sea Water - Free vector graphic on Pixabay"/>
          <p:cNvPicPr preferRelativeResize="0"/>
          <p:nvPr/>
        </p:nvPicPr>
        <p:blipFill rotWithShape="1">
          <a:blip r:embed="rId7">
            <a:alphaModFix/>
          </a:blip>
          <a:srcRect/>
          <a:stretch/>
        </p:blipFill>
        <p:spPr>
          <a:xfrm>
            <a:off x="7142418" y="2016687"/>
            <a:ext cx="622970" cy="426976"/>
          </a:xfrm>
          <a:prstGeom prst="rect">
            <a:avLst/>
          </a:prstGeom>
          <a:noFill/>
          <a:ln>
            <a:noFill/>
          </a:ln>
        </p:spPr>
      </p:pic>
      <p:pic>
        <p:nvPicPr>
          <p:cNvPr id="125" name="Google Shape;125;p19" descr="Waves Sea Water - Free vector graphic on Pixabay"/>
          <p:cNvPicPr preferRelativeResize="0"/>
          <p:nvPr/>
        </p:nvPicPr>
        <p:blipFill rotWithShape="1">
          <a:blip r:embed="rId7">
            <a:alphaModFix/>
          </a:blip>
          <a:srcRect/>
          <a:stretch/>
        </p:blipFill>
        <p:spPr>
          <a:xfrm>
            <a:off x="7670940" y="2016700"/>
            <a:ext cx="622970" cy="426976"/>
          </a:xfrm>
          <a:prstGeom prst="rect">
            <a:avLst/>
          </a:prstGeom>
          <a:noFill/>
          <a:ln>
            <a:noFill/>
          </a:ln>
        </p:spPr>
      </p:pic>
      <p:pic>
        <p:nvPicPr>
          <p:cNvPr id="126" name="Google Shape;126;p19" descr="Dollar Pengar Anteckningar - Gratis vektorgrafik på Pixabay"/>
          <p:cNvPicPr preferRelativeResize="0"/>
          <p:nvPr/>
        </p:nvPicPr>
        <p:blipFill rotWithShape="1">
          <a:blip r:embed="rId8">
            <a:alphaModFix/>
          </a:blip>
          <a:srcRect/>
          <a:stretch/>
        </p:blipFill>
        <p:spPr>
          <a:xfrm>
            <a:off x="3644999" y="3456395"/>
            <a:ext cx="589273" cy="579613"/>
          </a:xfrm>
          <a:prstGeom prst="rect">
            <a:avLst/>
          </a:prstGeom>
          <a:noFill/>
          <a:ln>
            <a:noFill/>
          </a:ln>
        </p:spPr>
      </p:pic>
      <p:pic>
        <p:nvPicPr>
          <p:cNvPr id="127" name="Google Shape;127;p19"/>
          <p:cNvPicPr preferRelativeResize="0"/>
          <p:nvPr/>
        </p:nvPicPr>
        <p:blipFill>
          <a:blip r:embed="rId9">
            <a:alphaModFix/>
          </a:blip>
          <a:stretch>
            <a:fillRect/>
          </a:stretch>
        </p:blipFill>
        <p:spPr>
          <a:xfrm>
            <a:off x="5118250" y="3594650"/>
            <a:ext cx="1728198" cy="1113876"/>
          </a:xfrm>
          <a:prstGeom prst="rect">
            <a:avLst/>
          </a:prstGeom>
          <a:noFill/>
          <a:ln>
            <a:noFill/>
          </a:ln>
        </p:spPr>
      </p:pic>
      <p:pic>
        <p:nvPicPr>
          <p:cNvPr id="128" name="Google Shape;128;p19"/>
          <p:cNvPicPr preferRelativeResize="0"/>
          <p:nvPr/>
        </p:nvPicPr>
        <p:blipFill>
          <a:blip r:embed="rId9">
            <a:alphaModFix/>
          </a:blip>
          <a:stretch>
            <a:fillRect/>
          </a:stretch>
        </p:blipFill>
        <p:spPr>
          <a:xfrm>
            <a:off x="5717550" y="4185626"/>
            <a:ext cx="1110582" cy="715801"/>
          </a:xfrm>
          <a:prstGeom prst="rect">
            <a:avLst/>
          </a:prstGeom>
          <a:noFill/>
          <a:ln>
            <a:noFill/>
          </a:ln>
        </p:spPr>
      </p:pic>
      <p:pic>
        <p:nvPicPr>
          <p:cNvPr id="129" name="Google Shape;129;p19"/>
          <p:cNvPicPr preferRelativeResize="0"/>
          <p:nvPr/>
        </p:nvPicPr>
        <p:blipFill>
          <a:blip r:embed="rId9">
            <a:alphaModFix/>
          </a:blip>
          <a:stretch>
            <a:fillRect/>
          </a:stretch>
        </p:blipFill>
        <p:spPr>
          <a:xfrm>
            <a:off x="6140700" y="4646125"/>
            <a:ext cx="687424" cy="443066"/>
          </a:xfrm>
          <a:prstGeom prst="rect">
            <a:avLst/>
          </a:prstGeom>
          <a:noFill/>
          <a:ln>
            <a:noFill/>
          </a:ln>
        </p:spPr>
      </p:pic>
      <p:pic>
        <p:nvPicPr>
          <p:cNvPr id="130" name="Google Shape;130;p19"/>
          <p:cNvPicPr preferRelativeResize="0"/>
          <p:nvPr/>
        </p:nvPicPr>
        <p:blipFill>
          <a:blip r:embed="rId10">
            <a:alphaModFix/>
          </a:blip>
          <a:stretch>
            <a:fillRect/>
          </a:stretch>
        </p:blipFill>
        <p:spPr>
          <a:xfrm>
            <a:off x="8126400" y="1130002"/>
            <a:ext cx="816676" cy="899223"/>
          </a:xfrm>
          <a:prstGeom prst="rect">
            <a:avLst/>
          </a:prstGeom>
          <a:noFill/>
          <a:ln>
            <a:noFill/>
          </a:ln>
        </p:spPr>
      </p:pic>
      <p:pic>
        <p:nvPicPr>
          <p:cNvPr id="131" name="Google Shape;131;p19" descr="Public Domain Clip Art Image | Water bottle | ID: 13931640614066 ..."/>
          <p:cNvPicPr preferRelativeResize="0"/>
          <p:nvPr/>
        </p:nvPicPr>
        <p:blipFill rotWithShape="1">
          <a:blip r:embed="rId11">
            <a:alphaModFix/>
          </a:blip>
          <a:srcRect/>
          <a:stretch/>
        </p:blipFill>
        <p:spPr>
          <a:xfrm>
            <a:off x="6426270" y="1850537"/>
            <a:ext cx="513632" cy="615850"/>
          </a:xfrm>
          <a:prstGeom prst="rect">
            <a:avLst/>
          </a:prstGeom>
          <a:noFill/>
          <a:ln>
            <a:noFill/>
          </a:ln>
        </p:spPr>
      </p:pic>
      <p:pic>
        <p:nvPicPr>
          <p:cNvPr id="132" name="Google Shape;132;p19" descr="Waves Sea Water - Free vector graphic on Pixabay"/>
          <p:cNvPicPr preferRelativeResize="0"/>
          <p:nvPr/>
        </p:nvPicPr>
        <p:blipFill rotWithShape="1">
          <a:blip r:embed="rId7">
            <a:alphaModFix/>
          </a:blip>
          <a:srcRect/>
          <a:stretch/>
        </p:blipFill>
        <p:spPr>
          <a:xfrm>
            <a:off x="8223240" y="2036700"/>
            <a:ext cx="622970" cy="426976"/>
          </a:xfrm>
          <a:prstGeom prst="rect">
            <a:avLst/>
          </a:prstGeom>
          <a:noFill/>
          <a:ln>
            <a:noFill/>
          </a:ln>
        </p:spPr>
      </p:pic>
      <p:sp>
        <p:nvSpPr>
          <p:cNvPr id="133" name="Google Shape;133;p19"/>
          <p:cNvSpPr txBox="1"/>
          <p:nvPr/>
        </p:nvSpPr>
        <p:spPr>
          <a:xfrm>
            <a:off x="2209025" y="3456400"/>
            <a:ext cx="17283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300">
                <a:solidFill>
                  <a:schemeClr val="dk1"/>
                </a:solidFill>
                <a:latin typeface="Helvetica Neue Light"/>
                <a:ea typeface="Helvetica Neue Light"/>
                <a:cs typeface="Helvetica Neue Light"/>
                <a:sym typeface="Helvetica Neue Light"/>
              </a:rPr>
              <a:t>Lifestyle changes, policy measures, technological innovation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childTnLst>
                          </p:cTn>
                        </p:par>
                        <p:par>
                          <p:cTn id="27" fill="hold">
                            <p:stCondLst>
                              <p:cond delay="1"/>
                            </p:stCondLst>
                            <p:childTnLst>
                              <p:par>
                                <p:cTn id="28" presetID="1" presetClass="entr" presetSubtype="0" fill="hold" nodeType="afterEffect">
                                  <p:stCondLst>
                                    <p:cond delay="0"/>
                                  </p:stCondLst>
                                  <p:childTnLst>
                                    <p:set>
                                      <p:cBhvr>
                                        <p:cTn id="29" dur="1" fill="hold">
                                          <p:stCondLst>
                                            <p:cond delay="0"/>
                                          </p:stCondLst>
                                        </p:cTn>
                                        <p:tgtEl>
                                          <p:spTgt spid="1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2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2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p:nvPr/>
        </p:nvSpPr>
        <p:spPr>
          <a:xfrm>
            <a:off x="297800" y="2351275"/>
            <a:ext cx="2175000" cy="31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b="0" i="0" u="none" strike="noStrike" cap="none">
                <a:solidFill>
                  <a:srgbClr val="FFFFFF"/>
                </a:solidFill>
                <a:latin typeface="Calibri"/>
                <a:ea typeface="Calibri"/>
                <a:cs typeface="Calibri"/>
                <a:sym typeface="Calibri"/>
              </a:rPr>
              <a:t>Fysikaliska       Samhälleliga</a:t>
            </a:r>
            <a:endParaRPr b="0" i="0" u="none" strike="noStrike" cap="none">
              <a:solidFill>
                <a:srgbClr val="FFFFFF"/>
              </a:solidFill>
              <a:latin typeface="Calibri"/>
              <a:ea typeface="Calibri"/>
              <a:cs typeface="Calibri"/>
              <a:sym typeface="Calibri"/>
            </a:endParaRPr>
          </a:p>
        </p:txBody>
      </p:sp>
      <p:sp>
        <p:nvSpPr>
          <p:cNvPr id="140" name="Google Shape;140;p20"/>
          <p:cNvSpPr/>
          <p:nvPr/>
        </p:nvSpPr>
        <p:spPr>
          <a:xfrm>
            <a:off x="6590375" y="2351275"/>
            <a:ext cx="2255700" cy="31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b="0" i="0" u="none" strike="noStrike" cap="none">
                <a:solidFill>
                  <a:srgbClr val="FFFFFF"/>
                </a:solidFill>
                <a:latin typeface="Calibri"/>
                <a:ea typeface="Calibri"/>
                <a:cs typeface="Calibri"/>
                <a:sym typeface="Calibri"/>
              </a:rPr>
              <a:t>Lokala            Globala</a:t>
            </a:r>
            <a:endParaRPr b="0" i="0" u="none" strike="noStrike" cap="none">
              <a:solidFill>
                <a:srgbClr val="FFFFFF"/>
              </a:solidFill>
              <a:latin typeface="Calibri"/>
              <a:ea typeface="Calibri"/>
              <a:cs typeface="Calibri"/>
              <a:sym typeface="Calibri"/>
            </a:endParaRPr>
          </a:p>
        </p:txBody>
      </p:sp>
      <p:grpSp>
        <p:nvGrpSpPr>
          <p:cNvPr id="141" name="Google Shape;141;p20"/>
          <p:cNvGrpSpPr/>
          <p:nvPr/>
        </p:nvGrpSpPr>
        <p:grpSpPr>
          <a:xfrm>
            <a:off x="375675" y="2071575"/>
            <a:ext cx="8470319" cy="899235"/>
            <a:chOff x="8045" y="2312726"/>
            <a:chExt cx="9137346" cy="1442700"/>
          </a:xfrm>
        </p:grpSpPr>
        <p:sp>
          <p:nvSpPr>
            <p:cNvPr id="142" name="Google Shape;142;p20"/>
            <p:cNvSpPr/>
            <p:nvPr/>
          </p:nvSpPr>
          <p:spPr>
            <a:xfrm>
              <a:off x="8045" y="2312726"/>
              <a:ext cx="2404500" cy="1442700"/>
            </a:xfrm>
            <a:prstGeom prst="roundRect">
              <a:avLst>
                <a:gd name="adj" fmla="val 10000"/>
              </a:avLst>
            </a:prstGeom>
            <a:solidFill>
              <a:srgbClr val="5DAAB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43" name="Google Shape;143;p20"/>
            <p:cNvSpPr txBox="1"/>
            <p:nvPr/>
          </p:nvSpPr>
          <p:spPr>
            <a:xfrm>
              <a:off x="50302" y="2354983"/>
              <a:ext cx="2320200" cy="1358100"/>
            </a:xfrm>
            <a:prstGeom prst="rect">
              <a:avLst/>
            </a:prstGeom>
            <a:solidFill>
              <a:srgbClr val="5DAAB5"/>
            </a:solid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Causes</a:t>
              </a:r>
              <a:endParaRPr sz="2100" i="0" u="none" strike="noStrike" cap="none">
                <a:solidFill>
                  <a:srgbClr val="FFFFFF"/>
                </a:solidFill>
                <a:latin typeface="Helvetica Neue Light"/>
                <a:ea typeface="Helvetica Neue Light"/>
                <a:cs typeface="Helvetica Neue Light"/>
                <a:sym typeface="Helvetica Neue Light"/>
              </a:endParaRPr>
            </a:p>
          </p:txBody>
        </p:sp>
        <p:sp>
          <p:nvSpPr>
            <p:cNvPr id="144" name="Google Shape;144;p20"/>
            <p:cNvSpPr/>
            <p:nvPr/>
          </p:nvSpPr>
          <p:spPr>
            <a:xfrm>
              <a:off x="2653091" y="2735934"/>
              <a:ext cx="509700" cy="596400"/>
            </a:xfrm>
            <a:prstGeom prst="rightArrow">
              <a:avLst>
                <a:gd name="adj1" fmla="val 60000"/>
                <a:gd name="adj2" fmla="val 50000"/>
              </a:avLst>
            </a:prstGeom>
            <a:solidFill>
              <a:srgbClr val="5DAA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45" name="Google Shape;145;p20"/>
            <p:cNvSpPr txBox="1"/>
            <p:nvPr/>
          </p:nvSpPr>
          <p:spPr>
            <a:xfrm>
              <a:off x="2653091" y="2855201"/>
              <a:ext cx="356700" cy="357900"/>
            </a:xfrm>
            <a:prstGeom prst="rect">
              <a:avLst/>
            </a:prstGeom>
            <a:solidFill>
              <a:srgbClr val="5DAAB5"/>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Calibri"/>
                <a:buNone/>
              </a:pPr>
              <a:endParaRPr sz="1700" i="0" u="none" strike="noStrike" cap="none">
                <a:solidFill>
                  <a:srgbClr val="FFFFFF"/>
                </a:solidFill>
                <a:latin typeface="Helvetica Neue Light"/>
                <a:ea typeface="Helvetica Neue Light"/>
                <a:cs typeface="Helvetica Neue Light"/>
                <a:sym typeface="Helvetica Neue Light"/>
              </a:endParaRPr>
            </a:p>
          </p:txBody>
        </p:sp>
        <p:sp>
          <p:nvSpPr>
            <p:cNvPr id="146" name="Google Shape;146;p20"/>
            <p:cNvSpPr/>
            <p:nvPr/>
          </p:nvSpPr>
          <p:spPr>
            <a:xfrm>
              <a:off x="3374468" y="2312726"/>
              <a:ext cx="2404500" cy="1442700"/>
            </a:xfrm>
            <a:prstGeom prst="roundRect">
              <a:avLst>
                <a:gd name="adj" fmla="val 10000"/>
              </a:avLst>
            </a:prstGeom>
            <a:solidFill>
              <a:srgbClr val="5DAAB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47" name="Google Shape;147;p20"/>
            <p:cNvSpPr txBox="1"/>
            <p:nvPr/>
          </p:nvSpPr>
          <p:spPr>
            <a:xfrm>
              <a:off x="3416729" y="2355001"/>
              <a:ext cx="2387100" cy="13581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FFFFFF"/>
                </a:buClr>
                <a:buSzPts val="2100"/>
                <a:buFont typeface="Calibri"/>
                <a:buNone/>
              </a:pPr>
              <a:r>
                <a:rPr lang="sv" sz="2000">
                  <a:solidFill>
                    <a:srgbClr val="FFFFFF"/>
                  </a:solidFill>
                  <a:latin typeface="Helvetica Neue Light"/>
                  <a:ea typeface="Helvetica Neue Light"/>
                  <a:cs typeface="Helvetica Neue Light"/>
                  <a:sym typeface="Helvetica Neue Light"/>
                </a:rPr>
                <a:t>Climate change</a:t>
              </a:r>
              <a:endParaRPr sz="2000" i="0" u="none" strike="noStrike" cap="none">
                <a:solidFill>
                  <a:srgbClr val="FFFFFF"/>
                </a:solidFill>
                <a:latin typeface="Helvetica Neue Light"/>
                <a:ea typeface="Helvetica Neue Light"/>
                <a:cs typeface="Helvetica Neue Light"/>
                <a:sym typeface="Helvetica Neue Light"/>
              </a:endParaRPr>
            </a:p>
          </p:txBody>
        </p:sp>
        <p:sp>
          <p:nvSpPr>
            <p:cNvPr id="148" name="Google Shape;148;p20"/>
            <p:cNvSpPr/>
            <p:nvPr/>
          </p:nvSpPr>
          <p:spPr>
            <a:xfrm>
              <a:off x="6019514" y="2735934"/>
              <a:ext cx="509700" cy="596400"/>
            </a:xfrm>
            <a:prstGeom prst="rightArrow">
              <a:avLst>
                <a:gd name="adj1" fmla="val 60000"/>
                <a:gd name="adj2" fmla="val 50000"/>
              </a:avLst>
            </a:prstGeom>
            <a:solidFill>
              <a:srgbClr val="5DAA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49" name="Google Shape;149;p20"/>
            <p:cNvSpPr txBox="1"/>
            <p:nvPr/>
          </p:nvSpPr>
          <p:spPr>
            <a:xfrm>
              <a:off x="6019514" y="2855201"/>
              <a:ext cx="356700" cy="357900"/>
            </a:xfrm>
            <a:prstGeom prst="rect">
              <a:avLst/>
            </a:prstGeom>
            <a:solidFill>
              <a:srgbClr val="5DAAB5"/>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Calibri"/>
                <a:buNone/>
              </a:pPr>
              <a:endParaRPr sz="1700" i="0" u="none" strike="noStrike" cap="none">
                <a:solidFill>
                  <a:srgbClr val="FFFFFF"/>
                </a:solidFill>
                <a:latin typeface="Helvetica Neue Light"/>
                <a:ea typeface="Helvetica Neue Light"/>
                <a:cs typeface="Helvetica Neue Light"/>
                <a:sym typeface="Helvetica Neue Light"/>
              </a:endParaRPr>
            </a:p>
          </p:txBody>
        </p:sp>
        <p:sp>
          <p:nvSpPr>
            <p:cNvPr id="150" name="Google Shape;150;p20"/>
            <p:cNvSpPr/>
            <p:nvPr/>
          </p:nvSpPr>
          <p:spPr>
            <a:xfrm>
              <a:off x="6740891" y="2312726"/>
              <a:ext cx="2404500" cy="1442700"/>
            </a:xfrm>
            <a:prstGeom prst="roundRect">
              <a:avLst>
                <a:gd name="adj" fmla="val 10000"/>
              </a:avLst>
            </a:prstGeom>
            <a:solidFill>
              <a:srgbClr val="5DAAB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51" name="Google Shape;151;p20"/>
            <p:cNvSpPr txBox="1"/>
            <p:nvPr/>
          </p:nvSpPr>
          <p:spPr>
            <a:xfrm>
              <a:off x="6783148" y="2354983"/>
              <a:ext cx="2320200" cy="1358100"/>
            </a:xfrm>
            <a:prstGeom prst="rect">
              <a:avLst/>
            </a:prstGeom>
            <a:solidFill>
              <a:srgbClr val="5DAAB5"/>
            </a:solidFill>
            <a:ln>
              <a:noFill/>
            </a:ln>
          </p:spPr>
          <p:txBody>
            <a:bodyPr spcFirstLastPara="1" wrap="square" lIns="80000" tIns="80000" rIns="80000" bIns="80000" anchor="ctr" anchorCtr="0">
              <a:noAutofit/>
            </a:bodyPr>
            <a:lstStyle/>
            <a:p>
              <a:pPr marL="0" lvl="0" indent="0" algn="ctr" rtl="0">
                <a:lnSpc>
                  <a:spcPct val="90000"/>
                </a:lnSpc>
                <a:spcBef>
                  <a:spcPts val="0"/>
                </a:spcBef>
                <a:spcAft>
                  <a:spcPts val="0"/>
                </a:spcAft>
                <a:buClr>
                  <a:schemeClr val="lt1"/>
                </a:buClr>
                <a:buSzPts val="2100"/>
                <a:buFont typeface="Calibri"/>
                <a:buNone/>
              </a:pPr>
              <a:r>
                <a:rPr lang="sv" sz="2100">
                  <a:solidFill>
                    <a:schemeClr val="lt1"/>
                  </a:solidFill>
                  <a:latin typeface="Helvetica Neue Light"/>
                  <a:ea typeface="Helvetica Neue Light"/>
                  <a:cs typeface="Helvetica Neue Light"/>
                  <a:sym typeface="Helvetica Neue Light"/>
                </a:rPr>
                <a:t>Consequences</a:t>
              </a:r>
              <a:endParaRPr sz="2100" i="0" u="none" strike="noStrike" cap="none">
                <a:solidFill>
                  <a:srgbClr val="FFFFFF"/>
                </a:solidFill>
                <a:latin typeface="Helvetica Neue Light"/>
                <a:ea typeface="Helvetica Neue Light"/>
                <a:cs typeface="Helvetica Neue Light"/>
                <a:sym typeface="Helvetica Neue Light"/>
              </a:endParaRPr>
            </a:p>
          </p:txBody>
        </p:sp>
      </p:grpSp>
      <p:grpSp>
        <p:nvGrpSpPr>
          <p:cNvPr id="152" name="Google Shape;152;p20"/>
          <p:cNvGrpSpPr/>
          <p:nvPr/>
        </p:nvGrpSpPr>
        <p:grpSpPr>
          <a:xfrm>
            <a:off x="3504740" y="3890261"/>
            <a:ext cx="2212818" cy="899262"/>
            <a:chOff x="2996406" y="2068777"/>
            <a:chExt cx="2135100" cy="1281000"/>
          </a:xfrm>
        </p:grpSpPr>
        <p:sp>
          <p:nvSpPr>
            <p:cNvPr id="153" name="Google Shape;153;p20"/>
            <p:cNvSpPr/>
            <p:nvPr/>
          </p:nvSpPr>
          <p:spPr>
            <a:xfrm>
              <a:off x="2996406" y="2068777"/>
              <a:ext cx="2135100" cy="1281000"/>
            </a:xfrm>
            <a:prstGeom prst="roundRect">
              <a:avLst>
                <a:gd name="adj" fmla="val 10000"/>
              </a:avLst>
            </a:prstGeom>
            <a:solidFill>
              <a:srgbClr val="5DAA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Helvetica Neue Light"/>
                <a:ea typeface="Helvetica Neue Light"/>
                <a:cs typeface="Helvetica Neue Light"/>
                <a:sym typeface="Helvetica Neue Light"/>
              </a:endParaRPr>
            </a:p>
          </p:txBody>
        </p:sp>
        <p:sp>
          <p:nvSpPr>
            <p:cNvPr id="154" name="Google Shape;154;p20"/>
            <p:cNvSpPr txBox="1"/>
            <p:nvPr/>
          </p:nvSpPr>
          <p:spPr>
            <a:xfrm>
              <a:off x="3033928" y="2106299"/>
              <a:ext cx="2060100" cy="1206000"/>
            </a:xfrm>
            <a:prstGeom prst="rect">
              <a:avLst/>
            </a:prstGeom>
            <a:solidFill>
              <a:srgbClr val="5DAAB5"/>
            </a:solid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FFFFFF"/>
                </a:buClr>
                <a:buSzPts val="2100"/>
                <a:buFont typeface="Calibri"/>
                <a:buNone/>
              </a:pPr>
              <a:r>
                <a:rPr lang="sv" sz="2100">
                  <a:solidFill>
                    <a:srgbClr val="FFFFFF"/>
                  </a:solidFill>
                  <a:latin typeface="Helvetica Neue Light"/>
                  <a:ea typeface="Helvetica Neue Light"/>
                  <a:cs typeface="Helvetica Neue Light"/>
                  <a:sym typeface="Helvetica Neue Light"/>
                </a:rPr>
                <a:t>Actions</a:t>
              </a:r>
              <a:endParaRPr sz="2100">
                <a:solidFill>
                  <a:srgbClr val="FFFFFF"/>
                </a:solidFill>
                <a:latin typeface="Helvetica Neue Light"/>
                <a:ea typeface="Helvetica Neue Light"/>
                <a:cs typeface="Helvetica Neue Light"/>
                <a:sym typeface="Helvetica Neue Light"/>
              </a:endParaRPr>
            </a:p>
            <a:p>
              <a:pPr marL="0" marR="0" lvl="0" indent="0" algn="ctr" rtl="0">
                <a:lnSpc>
                  <a:spcPct val="90000"/>
                </a:lnSpc>
                <a:spcBef>
                  <a:spcPts val="0"/>
                </a:spcBef>
                <a:spcAft>
                  <a:spcPts val="0"/>
                </a:spcAft>
                <a:buClr>
                  <a:srgbClr val="FFFFFF"/>
                </a:buClr>
                <a:buSzPts val="2100"/>
                <a:buFont typeface="Calibri"/>
                <a:buNone/>
              </a:pPr>
              <a:endParaRPr sz="2100">
                <a:solidFill>
                  <a:srgbClr val="FFFFFF"/>
                </a:solidFill>
                <a:latin typeface="Helvetica Neue Light"/>
                <a:ea typeface="Helvetica Neue Light"/>
                <a:cs typeface="Helvetica Neue Light"/>
                <a:sym typeface="Helvetica Neue Light"/>
              </a:endParaRPr>
            </a:p>
          </p:txBody>
        </p:sp>
      </p:grpSp>
      <p:sp>
        <p:nvSpPr>
          <p:cNvPr id="155" name="Google Shape;155;p20"/>
          <p:cNvSpPr/>
          <p:nvPr/>
        </p:nvSpPr>
        <p:spPr>
          <a:xfrm>
            <a:off x="4435447" y="3127638"/>
            <a:ext cx="367200" cy="611100"/>
          </a:xfrm>
          <a:prstGeom prst="upDownArrow">
            <a:avLst>
              <a:gd name="adj1" fmla="val 50000"/>
              <a:gd name="adj2" fmla="val 52606"/>
            </a:avLst>
          </a:prstGeom>
          <a:solidFill>
            <a:srgbClr val="5DAA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6" name="Google Shape;156;p20"/>
          <p:cNvSpPr/>
          <p:nvPr/>
        </p:nvSpPr>
        <p:spPr>
          <a:xfrm>
            <a:off x="338700" y="2694675"/>
            <a:ext cx="2313000" cy="26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600"/>
              <a:buFont typeface="Arial"/>
              <a:buNone/>
            </a:pPr>
            <a:r>
              <a:rPr lang="sv" sz="1300">
                <a:solidFill>
                  <a:schemeClr val="lt1"/>
                </a:solidFill>
                <a:latin typeface="Helvetica Neue Light"/>
                <a:ea typeface="Helvetica Neue Light"/>
                <a:cs typeface="Helvetica Neue Light"/>
                <a:sym typeface="Helvetica Neue Light"/>
              </a:rPr>
              <a:t>Physical      Societal</a:t>
            </a:r>
            <a:endParaRPr sz="1300" i="0" u="none" strike="noStrike" cap="none">
              <a:solidFill>
                <a:srgbClr val="FFFFFF"/>
              </a:solidFill>
              <a:latin typeface="Helvetica Neue Light"/>
              <a:ea typeface="Helvetica Neue Light"/>
              <a:cs typeface="Helvetica Neue Light"/>
              <a:sym typeface="Helvetica Neue Light"/>
            </a:endParaRPr>
          </a:p>
        </p:txBody>
      </p:sp>
      <p:sp>
        <p:nvSpPr>
          <p:cNvPr id="157" name="Google Shape;157;p20"/>
          <p:cNvSpPr/>
          <p:nvPr/>
        </p:nvSpPr>
        <p:spPr>
          <a:xfrm>
            <a:off x="6633391" y="2694666"/>
            <a:ext cx="2212800" cy="26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sz="1300" i="0" u="none" strike="noStrike" cap="none">
                <a:solidFill>
                  <a:srgbClr val="FFFFFF"/>
                </a:solidFill>
                <a:latin typeface="Helvetica Neue Light"/>
                <a:ea typeface="Helvetica Neue Light"/>
                <a:cs typeface="Helvetica Neue Light"/>
                <a:sym typeface="Helvetica Neue Light"/>
              </a:rPr>
              <a:t>Lo</a:t>
            </a:r>
            <a:r>
              <a:rPr lang="sv" sz="1300">
                <a:solidFill>
                  <a:srgbClr val="FFFFFF"/>
                </a:solidFill>
                <a:latin typeface="Helvetica Neue Light"/>
                <a:ea typeface="Helvetica Neue Light"/>
                <a:cs typeface="Helvetica Neue Light"/>
                <a:sym typeface="Helvetica Neue Light"/>
              </a:rPr>
              <a:t>cal</a:t>
            </a:r>
            <a:r>
              <a:rPr lang="sv" sz="1300" i="0" u="none" strike="noStrike" cap="none">
                <a:solidFill>
                  <a:srgbClr val="FFFFFF"/>
                </a:solidFill>
                <a:latin typeface="Helvetica Neue Light"/>
                <a:ea typeface="Helvetica Neue Light"/>
                <a:cs typeface="Helvetica Neue Light"/>
                <a:sym typeface="Helvetica Neue Light"/>
              </a:rPr>
              <a:t>            Global</a:t>
            </a:r>
            <a:endParaRPr sz="1300" i="0" u="none" strike="noStrike" cap="none">
              <a:solidFill>
                <a:srgbClr val="FFFFFF"/>
              </a:solidFill>
              <a:latin typeface="Helvetica Neue Light"/>
              <a:ea typeface="Helvetica Neue Light"/>
              <a:cs typeface="Helvetica Neue Light"/>
              <a:sym typeface="Helvetica Neue Light"/>
            </a:endParaRPr>
          </a:p>
        </p:txBody>
      </p:sp>
      <p:sp>
        <p:nvSpPr>
          <p:cNvPr id="158" name="Google Shape;158;p20"/>
          <p:cNvSpPr/>
          <p:nvPr/>
        </p:nvSpPr>
        <p:spPr>
          <a:xfrm>
            <a:off x="3504770" y="4521575"/>
            <a:ext cx="2212800" cy="26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sv" sz="1300">
                <a:solidFill>
                  <a:schemeClr val="lt1"/>
                </a:solidFill>
                <a:latin typeface="Helvetica Neue Light"/>
                <a:ea typeface="Helvetica Neue Light"/>
                <a:cs typeface="Helvetica Neue Light"/>
                <a:sym typeface="Helvetica Neue Light"/>
              </a:rPr>
              <a:t>Individual     Collective</a:t>
            </a:r>
            <a:endParaRPr sz="1300">
              <a:solidFill>
                <a:schemeClr val="lt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600"/>
              <a:buFont typeface="Arial"/>
              <a:buNone/>
            </a:pPr>
            <a:endParaRPr sz="1300">
              <a:solidFill>
                <a:srgbClr val="FFFFFF"/>
              </a:solidFill>
              <a:latin typeface="Helvetica Neue Light"/>
              <a:ea typeface="Helvetica Neue Light"/>
              <a:cs typeface="Helvetica Neue Light"/>
              <a:sym typeface="Helvetica Neue Light"/>
            </a:endParaRPr>
          </a:p>
        </p:txBody>
      </p:sp>
      <p:sp>
        <p:nvSpPr>
          <p:cNvPr id="159" name="Google Shape;159;p20"/>
          <p:cNvSpPr/>
          <p:nvPr/>
        </p:nvSpPr>
        <p:spPr>
          <a:xfrm rot="2170325">
            <a:off x="6752833" y="3016263"/>
            <a:ext cx="192134" cy="1822593"/>
          </a:xfrm>
          <a:prstGeom prst="upDownArrow">
            <a:avLst>
              <a:gd name="adj1" fmla="val 50000"/>
              <a:gd name="adj2" fmla="val 52606"/>
            </a:avLst>
          </a:prstGeom>
          <a:solidFill>
            <a:srgbClr val="5DAA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0" name="Google Shape;160;p20"/>
          <p:cNvSpPr/>
          <p:nvPr/>
        </p:nvSpPr>
        <p:spPr>
          <a:xfrm rot="1177655">
            <a:off x="6722128" y="887934"/>
            <a:ext cx="2379244" cy="1117982"/>
          </a:xfrm>
          <a:prstGeom prst="cloudCallout">
            <a:avLst>
              <a:gd name="adj1" fmla="val 1793"/>
              <a:gd name="adj2" fmla="val 87877"/>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How are humans and nature affected?</a:t>
            </a:r>
            <a:endParaRPr>
              <a:latin typeface="Helvetica Neue Light"/>
              <a:ea typeface="Helvetica Neue Light"/>
              <a:cs typeface="Helvetica Neue Light"/>
              <a:sym typeface="Helvetica Neue Light"/>
            </a:endParaRPr>
          </a:p>
        </p:txBody>
      </p:sp>
      <p:sp>
        <p:nvSpPr>
          <p:cNvPr id="161" name="Google Shape;161;p20"/>
          <p:cNvSpPr/>
          <p:nvPr/>
        </p:nvSpPr>
        <p:spPr>
          <a:xfrm rot="-142461">
            <a:off x="85732" y="904732"/>
            <a:ext cx="1788636" cy="1024486"/>
          </a:xfrm>
          <a:prstGeom prst="cloudCallout">
            <a:avLst>
              <a:gd name="adj1" fmla="val 22953"/>
              <a:gd name="adj2" fmla="val 95360"/>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Why is </a:t>
            </a:r>
            <a:br>
              <a:rPr lang="sv">
                <a:solidFill>
                  <a:schemeClr val="dk1"/>
                </a:solidFill>
                <a:latin typeface="Helvetica Neue Light"/>
                <a:ea typeface="Helvetica Neue Light"/>
                <a:cs typeface="Helvetica Neue Light"/>
                <a:sym typeface="Helvetica Neue Light"/>
              </a:rPr>
            </a:br>
            <a:r>
              <a:rPr lang="sv">
                <a:solidFill>
                  <a:schemeClr val="dk1"/>
                </a:solidFill>
                <a:latin typeface="Helvetica Neue Light"/>
                <a:ea typeface="Helvetica Neue Light"/>
                <a:cs typeface="Helvetica Neue Light"/>
                <a:sym typeface="Helvetica Neue Light"/>
              </a:rPr>
              <a:t>the climate changing?</a:t>
            </a:r>
            <a:endParaRPr>
              <a:latin typeface="Helvetica Neue Light"/>
              <a:ea typeface="Helvetica Neue Light"/>
              <a:cs typeface="Helvetica Neue Light"/>
              <a:sym typeface="Helvetica Neue Light"/>
            </a:endParaRPr>
          </a:p>
        </p:txBody>
      </p:sp>
      <p:sp>
        <p:nvSpPr>
          <p:cNvPr id="162" name="Google Shape;162;p20"/>
          <p:cNvSpPr/>
          <p:nvPr/>
        </p:nvSpPr>
        <p:spPr>
          <a:xfrm rot="-445031">
            <a:off x="4867113" y="2815671"/>
            <a:ext cx="2291373" cy="1034649"/>
          </a:xfrm>
          <a:prstGeom prst="cloudCallout">
            <a:avLst>
              <a:gd name="adj1" fmla="val -52028"/>
              <a:gd name="adj2" fmla="val 56260"/>
            </a:avLst>
          </a:prstGeom>
          <a:solidFill>
            <a:srgbClr val="F6B26B"/>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sv">
                <a:solidFill>
                  <a:schemeClr val="dk1"/>
                </a:solidFill>
                <a:latin typeface="Helvetica Neue Light"/>
                <a:ea typeface="Helvetica Neue Light"/>
                <a:cs typeface="Helvetica Neue Light"/>
                <a:sym typeface="Helvetica Neue Light"/>
              </a:rPr>
              <a:t>What can be done? What should be done?</a:t>
            </a:r>
            <a:endParaRPr>
              <a:latin typeface="Helvetica Neue Light"/>
              <a:ea typeface="Helvetica Neue Light"/>
              <a:cs typeface="Helvetica Neue Light"/>
              <a:sym typeface="Helvetica Neue Light"/>
            </a:endParaRPr>
          </a:p>
        </p:txBody>
      </p:sp>
      <p:sp>
        <p:nvSpPr>
          <p:cNvPr id="163" name="Google Shape;163;p20"/>
          <p:cNvSpPr/>
          <p:nvPr/>
        </p:nvSpPr>
        <p:spPr>
          <a:xfrm rot="-2170325">
            <a:off x="2354183" y="2945776"/>
            <a:ext cx="192134" cy="1822593"/>
          </a:xfrm>
          <a:prstGeom prst="upDownArrow">
            <a:avLst>
              <a:gd name="adj1" fmla="val 50000"/>
              <a:gd name="adj2" fmla="val 52606"/>
            </a:avLst>
          </a:prstGeom>
          <a:solidFill>
            <a:srgbClr val="5DAA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4" name="Google Shape;164;p20"/>
          <p:cNvSpPr txBox="1">
            <a:spLocks noGrp="1"/>
          </p:cNvSpPr>
          <p:nvPr>
            <p:ph type="title"/>
          </p:nvPr>
        </p:nvSpPr>
        <p:spPr>
          <a:xfrm>
            <a:off x="573032" y="134370"/>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2160"/>
              <a:buFont typeface="Calibri"/>
              <a:buNone/>
            </a:pPr>
            <a:r>
              <a:rPr lang="sv" sz="2400">
                <a:latin typeface="Helvetica Neue Light"/>
                <a:ea typeface="Helvetica Neue Light"/>
                <a:cs typeface="Helvetica Neue Light"/>
                <a:sym typeface="Helvetica Neue Light"/>
              </a:rPr>
              <a:t>...but people have different opinions/thoughts/beliefs</a:t>
            </a:r>
            <a:endParaRPr sz="2400">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p:nvPr/>
        </p:nvSpPr>
        <p:spPr>
          <a:xfrm>
            <a:off x="135600" y="158775"/>
            <a:ext cx="2907300" cy="1686600"/>
          </a:xfrm>
          <a:prstGeom prst="ellipse">
            <a:avLst/>
          </a:prstGeom>
          <a:gradFill>
            <a:gsLst>
              <a:gs pos="0">
                <a:srgbClr val="FFF6DB"/>
              </a:gs>
              <a:gs pos="100000">
                <a:srgbClr val="FAD25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txBox="1"/>
          <p:nvPr/>
        </p:nvSpPr>
        <p:spPr>
          <a:xfrm>
            <a:off x="104550" y="638250"/>
            <a:ext cx="2907300" cy="96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sv" sz="3620">
                <a:solidFill>
                  <a:schemeClr val="dk1"/>
                </a:solidFill>
                <a:latin typeface="Helvetica Neue Light"/>
                <a:ea typeface="Helvetica Neue Light"/>
                <a:cs typeface="Helvetica Neue Light"/>
                <a:sym typeface="Helvetica Neue Light"/>
              </a:rPr>
              <a:t>Climate Call</a:t>
            </a:r>
            <a:endParaRPr sz="3900">
              <a:solidFill>
                <a:schemeClr val="accent5"/>
              </a:solidFill>
              <a:latin typeface="Helvetica Neue Light"/>
              <a:ea typeface="Helvetica Neue Light"/>
              <a:cs typeface="Helvetica Neue Light"/>
              <a:sym typeface="Helvetica Neue Light"/>
            </a:endParaRPr>
          </a:p>
        </p:txBody>
      </p:sp>
      <p:pic>
        <p:nvPicPr>
          <p:cNvPr id="171" name="Google Shape;171;p21"/>
          <p:cNvPicPr preferRelativeResize="0"/>
          <p:nvPr/>
        </p:nvPicPr>
        <p:blipFill>
          <a:blip r:embed="rId3">
            <a:alphaModFix/>
          </a:blip>
          <a:stretch>
            <a:fillRect/>
          </a:stretch>
        </p:blipFill>
        <p:spPr>
          <a:xfrm>
            <a:off x="5223725" y="152400"/>
            <a:ext cx="3345678" cy="4838701"/>
          </a:xfrm>
          <a:prstGeom prst="rect">
            <a:avLst/>
          </a:prstGeom>
          <a:noFill/>
          <a:ln>
            <a:noFill/>
          </a:ln>
        </p:spPr>
      </p:pic>
      <p:pic>
        <p:nvPicPr>
          <p:cNvPr id="172" name="Google Shape;172;p21"/>
          <p:cNvPicPr preferRelativeResize="0"/>
          <p:nvPr/>
        </p:nvPicPr>
        <p:blipFill>
          <a:blip r:embed="rId4">
            <a:alphaModFix/>
          </a:blip>
          <a:stretch>
            <a:fillRect/>
          </a:stretch>
        </p:blipFill>
        <p:spPr>
          <a:xfrm rot="-2054157">
            <a:off x="836144" y="2273207"/>
            <a:ext cx="1631849" cy="2454036"/>
          </a:xfrm>
          <a:prstGeom prst="rect">
            <a:avLst/>
          </a:prstGeom>
          <a:noFill/>
          <a:ln>
            <a:noFill/>
          </a:ln>
        </p:spPr>
      </p:pic>
      <p:pic>
        <p:nvPicPr>
          <p:cNvPr id="173" name="Google Shape;173;p21"/>
          <p:cNvPicPr preferRelativeResize="0"/>
          <p:nvPr/>
        </p:nvPicPr>
        <p:blipFill>
          <a:blip r:embed="rId5">
            <a:alphaModFix/>
          </a:blip>
          <a:stretch>
            <a:fillRect/>
          </a:stretch>
        </p:blipFill>
        <p:spPr>
          <a:xfrm rot="-481722">
            <a:off x="1923089" y="1870627"/>
            <a:ext cx="1624970" cy="2454039"/>
          </a:xfrm>
          <a:prstGeom prst="rect">
            <a:avLst/>
          </a:prstGeom>
          <a:noFill/>
          <a:ln>
            <a:noFill/>
          </a:ln>
        </p:spPr>
      </p:pic>
      <p:pic>
        <p:nvPicPr>
          <p:cNvPr id="174" name="Google Shape;174;p21"/>
          <p:cNvPicPr preferRelativeResize="0"/>
          <p:nvPr/>
        </p:nvPicPr>
        <p:blipFill>
          <a:blip r:embed="rId6">
            <a:alphaModFix/>
          </a:blip>
          <a:stretch>
            <a:fillRect/>
          </a:stretch>
        </p:blipFill>
        <p:spPr>
          <a:xfrm rot="1014034">
            <a:off x="3059903" y="1987568"/>
            <a:ext cx="1596713" cy="24260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311700" y="292625"/>
            <a:ext cx="875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2920">
                <a:solidFill>
                  <a:schemeClr val="accent5"/>
                </a:solidFill>
                <a:latin typeface="Helvetica Neue Light"/>
                <a:ea typeface="Helvetica Neue Light"/>
                <a:cs typeface="Helvetica Neue Light"/>
                <a:sym typeface="Helvetica Neue Light"/>
              </a:rPr>
              <a:t>What do you think has the biggest climate impact?</a:t>
            </a:r>
            <a:endParaRPr sz="2920">
              <a:solidFill>
                <a:schemeClr val="accent5"/>
              </a:solidFill>
              <a:latin typeface="Helvetica Neue Light"/>
              <a:ea typeface="Helvetica Neue Light"/>
              <a:cs typeface="Helvetica Neue Light"/>
              <a:sym typeface="Helvetica Neue Light"/>
            </a:endParaRPr>
          </a:p>
        </p:txBody>
      </p:sp>
      <p:pic>
        <p:nvPicPr>
          <p:cNvPr id="180" name="Google Shape;180;p22"/>
          <p:cNvPicPr preferRelativeResize="0"/>
          <p:nvPr/>
        </p:nvPicPr>
        <p:blipFill>
          <a:blip r:embed="rId3">
            <a:alphaModFix/>
          </a:blip>
          <a:stretch>
            <a:fillRect/>
          </a:stretch>
        </p:blipFill>
        <p:spPr>
          <a:xfrm>
            <a:off x="152400" y="1017725"/>
            <a:ext cx="2642159" cy="3973375"/>
          </a:xfrm>
          <a:prstGeom prst="rect">
            <a:avLst/>
          </a:prstGeom>
          <a:noFill/>
          <a:ln>
            <a:noFill/>
          </a:ln>
        </p:spPr>
      </p:pic>
      <p:pic>
        <p:nvPicPr>
          <p:cNvPr id="181" name="Google Shape;181;p22"/>
          <p:cNvPicPr preferRelativeResize="0"/>
          <p:nvPr/>
        </p:nvPicPr>
        <p:blipFill>
          <a:blip r:embed="rId4">
            <a:alphaModFix/>
          </a:blip>
          <a:stretch>
            <a:fillRect/>
          </a:stretch>
        </p:blipFill>
        <p:spPr>
          <a:xfrm>
            <a:off x="2946959" y="1017725"/>
            <a:ext cx="2621692" cy="3959290"/>
          </a:xfrm>
          <a:prstGeom prst="rect">
            <a:avLst/>
          </a:prstGeom>
          <a:noFill/>
          <a:ln>
            <a:noFill/>
          </a:ln>
        </p:spPr>
      </p:pic>
      <p:cxnSp>
        <p:nvCxnSpPr>
          <p:cNvPr id="182" name="Google Shape;182;p22"/>
          <p:cNvCxnSpPr/>
          <p:nvPr/>
        </p:nvCxnSpPr>
        <p:spPr>
          <a:xfrm flipH="1">
            <a:off x="5449225" y="3158800"/>
            <a:ext cx="1749600" cy="1448100"/>
          </a:xfrm>
          <a:prstGeom prst="straightConnector1">
            <a:avLst/>
          </a:prstGeom>
          <a:noFill/>
          <a:ln w="9525" cap="flat" cmpd="sng">
            <a:solidFill>
              <a:schemeClr val="dk1"/>
            </a:solidFill>
            <a:prstDash val="solid"/>
            <a:miter lim="800000"/>
            <a:headEnd type="none" w="sm" len="sm"/>
            <a:tailEnd type="triangle" w="med" len="med"/>
          </a:ln>
        </p:spPr>
      </p:cxnSp>
      <p:pic>
        <p:nvPicPr>
          <p:cNvPr id="183" name="Google Shape;183;p22"/>
          <p:cNvPicPr preferRelativeResize="0"/>
          <p:nvPr/>
        </p:nvPicPr>
        <p:blipFill>
          <a:blip r:embed="rId5">
            <a:alphaModFix/>
          </a:blip>
          <a:stretch>
            <a:fillRect/>
          </a:stretch>
        </p:blipFill>
        <p:spPr>
          <a:xfrm>
            <a:off x="6346247" y="1584275"/>
            <a:ext cx="2492149" cy="2279750"/>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1436</Words>
  <Application>Microsoft Office PowerPoint</Application>
  <PresentationFormat>Bildspel på skärmen (16:9)</PresentationFormat>
  <Paragraphs>185</Paragraphs>
  <Slides>22</Slides>
  <Notes>22</Notes>
  <HiddenSlides>2</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Helvetica Neue Light</vt:lpstr>
      <vt:lpstr>Arial</vt:lpstr>
      <vt:lpstr>Times New Roman</vt:lpstr>
      <vt:lpstr>Calibri</vt:lpstr>
      <vt:lpstr>Helvetica Neue</vt:lpstr>
      <vt:lpstr>Simple Light</vt:lpstr>
      <vt:lpstr>Instructions to teachers</vt:lpstr>
      <vt:lpstr>Suggested Lesson Structure</vt:lpstr>
      <vt:lpstr>Cracking the climate code with Climate Call   AN INTRODUCTION TO THE GAME AND CLIMATE CHANGE</vt:lpstr>
      <vt:lpstr>What do you feel when you think about climate change?</vt:lpstr>
      <vt:lpstr>PowerPoint-presentation</vt:lpstr>
      <vt:lpstr>The climate challenge</vt:lpstr>
      <vt:lpstr>...but people have different opinions/thoughts/beliefs</vt:lpstr>
      <vt:lpstr>PowerPoint-presentation</vt:lpstr>
      <vt:lpstr>What do you think has the biggest climate impact?</vt:lpstr>
      <vt:lpstr>PowerPoint-presentation</vt:lpstr>
      <vt:lpstr>How is Climate Call played?  Watch the instruction video here!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teachers</dc:title>
  <dc:creator>Maria</dc:creator>
  <cp:lastModifiedBy>Maria Nordborg</cp:lastModifiedBy>
  <cp:revision>1</cp:revision>
  <dcterms:modified xsi:type="dcterms:W3CDTF">2024-01-31T15:44:05Z</dcterms:modified>
</cp:coreProperties>
</file>