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handoutMasterIdLst>
    <p:handoutMasterId r:id="rId45"/>
  </p:handoutMasterIdLst>
  <p:sldIdLst>
    <p:sldId id="317" r:id="rId2"/>
    <p:sldId id="282" r:id="rId3"/>
    <p:sldId id="318" r:id="rId4"/>
    <p:sldId id="268" r:id="rId5"/>
    <p:sldId id="302" r:id="rId6"/>
    <p:sldId id="265" r:id="rId7"/>
    <p:sldId id="303" r:id="rId8"/>
    <p:sldId id="266" r:id="rId9"/>
    <p:sldId id="304" r:id="rId10"/>
    <p:sldId id="272" r:id="rId11"/>
    <p:sldId id="305" r:id="rId12"/>
    <p:sldId id="274" r:id="rId13"/>
    <p:sldId id="306" r:id="rId14"/>
    <p:sldId id="275" r:id="rId15"/>
    <p:sldId id="307" r:id="rId16"/>
    <p:sldId id="297" r:id="rId17"/>
    <p:sldId id="308" r:id="rId18"/>
    <p:sldId id="299" r:id="rId19"/>
    <p:sldId id="309" r:id="rId20"/>
    <p:sldId id="300" r:id="rId21"/>
    <p:sldId id="310" r:id="rId22"/>
    <p:sldId id="301" r:id="rId23"/>
    <p:sldId id="311" r:id="rId24"/>
    <p:sldId id="312" r:id="rId25"/>
    <p:sldId id="261" r:id="rId26"/>
    <p:sldId id="319" r:id="rId27"/>
    <p:sldId id="329" r:id="rId28"/>
    <p:sldId id="279" r:id="rId29"/>
    <p:sldId id="320" r:id="rId30"/>
    <p:sldId id="321" r:id="rId31"/>
    <p:sldId id="330" r:id="rId32"/>
    <p:sldId id="322" r:id="rId33"/>
    <p:sldId id="331" r:id="rId34"/>
    <p:sldId id="323" r:id="rId35"/>
    <p:sldId id="332" r:id="rId36"/>
    <p:sldId id="313" r:id="rId37"/>
    <p:sldId id="324" r:id="rId38"/>
    <p:sldId id="333" r:id="rId39"/>
    <p:sldId id="334" r:id="rId40"/>
    <p:sldId id="315" r:id="rId41"/>
    <p:sldId id="326" r:id="rId42"/>
    <p:sldId id="327" r:id="rId43"/>
  </p:sldIdLst>
  <p:sldSz cx="12192000" cy="6858000"/>
  <p:notesSz cx="6858000" cy="9144000"/>
  <p:custShowLst>
    <p:custShow name="Popup1" id="0">
      <p:sldLst>
        <p:sld r:id="rId29"/>
      </p:sldLst>
    </p:custShow>
  </p:custShowLst>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C0CBD1B-C14C-424A-BE86-37290F605D77}">
          <p14:sldIdLst/>
        </p14:section>
        <p14:section name="Navigation" id="{4F718840-5F0F-5049-93A9-2D28CFE0A4F3}">
          <p14:sldIdLst>
            <p14:sldId id="317"/>
            <p14:sldId id="282"/>
            <p14:sldId id="318"/>
          </p14:sldIdLst>
        </p14:section>
        <p14:section name="Content" id="{89D10F37-D5DB-D249-8C11-6FC17AC9DEBD}">
          <p14:sldIdLst>
            <p14:sldId id="268"/>
            <p14:sldId id="302"/>
            <p14:sldId id="265"/>
            <p14:sldId id="303"/>
            <p14:sldId id="266"/>
            <p14:sldId id="304"/>
            <p14:sldId id="272"/>
            <p14:sldId id="305"/>
            <p14:sldId id="274"/>
            <p14:sldId id="306"/>
            <p14:sldId id="275"/>
            <p14:sldId id="307"/>
            <p14:sldId id="297"/>
            <p14:sldId id="308"/>
            <p14:sldId id="299"/>
            <p14:sldId id="309"/>
            <p14:sldId id="300"/>
            <p14:sldId id="310"/>
            <p14:sldId id="301"/>
            <p14:sldId id="311"/>
            <p14:sldId id="312"/>
          </p14:sldIdLst>
        </p14:section>
        <p14:section name="Inforutor" id="{FC914A57-D4E7-0B4F-A3B0-573F7A9D868C}">
          <p14:sldIdLst>
            <p14:sldId id="261"/>
            <p14:sldId id="319"/>
            <p14:sldId id="329"/>
            <p14:sldId id="279"/>
            <p14:sldId id="320"/>
            <p14:sldId id="321"/>
            <p14:sldId id="330"/>
            <p14:sldId id="322"/>
            <p14:sldId id="331"/>
            <p14:sldId id="323"/>
            <p14:sldId id="332"/>
            <p14:sldId id="313"/>
            <p14:sldId id="324"/>
            <p14:sldId id="333"/>
            <p14:sldId id="334"/>
            <p14:sldId id="315"/>
            <p14:sldId id="326"/>
            <p14:sldId id="327"/>
          </p14:sldIdLst>
        </p14:section>
        <p14:section name="instruktioner" id="{5F6056BE-7C25-354E-940A-E070BA700CB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523F63-604C-B8D9-587B-ADD7A1B7931C}" name="Maria Nordborg" initials="MN" userId="S::maria.nordborg@gu.se::5c671825-a1d6-4bf4-9b75-8fed0bc18491" providerId="AD"/>
  <p188:author id="{ED25D1BE-489E-752E-AA29-6B3E8FE5858C}" name="David Ljungberg" initials="DL" userId="777e38a08f0b0ce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A3B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99" autoAdjust="0"/>
    <p:restoredTop sz="75666" autoAdjust="0"/>
  </p:normalViewPr>
  <p:slideViewPr>
    <p:cSldViewPr snapToGrid="0">
      <p:cViewPr varScale="1">
        <p:scale>
          <a:sx n="81" d="100"/>
          <a:sy n="81" d="100"/>
        </p:scale>
        <p:origin x="3126" y="96"/>
      </p:cViewPr>
      <p:guideLst/>
    </p:cSldViewPr>
  </p:slideViewPr>
  <p:outlineViewPr>
    <p:cViewPr>
      <p:scale>
        <a:sx n="33" d="100"/>
        <a:sy n="33" d="100"/>
      </p:scale>
      <p:origin x="0" y="-14862"/>
    </p:cViewPr>
  </p:outlineViewPr>
  <p:notesTextViewPr>
    <p:cViewPr>
      <p:scale>
        <a:sx n="1" d="1"/>
        <a:sy n="1" d="1"/>
      </p:scale>
      <p:origin x="0" y="0"/>
    </p:cViewPr>
  </p:notesTextViewPr>
  <p:notesViewPr>
    <p:cSldViewPr snapToGrid="0">
      <p:cViewPr varScale="1">
        <p:scale>
          <a:sx n="97" d="100"/>
          <a:sy n="97" d="100"/>
        </p:scale>
        <p:origin x="3984"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AA8D11-D522-A915-8A23-084E43BB38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A8E458E-F3CA-8BE6-70CA-D3E97B2347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E380B5-3C84-E749-8D9C-6ADB4CB67021}" type="datetimeFigureOut">
              <a:rPr lang="en-US" smtClean="0"/>
              <a:t>10/19/2026</a:t>
            </a:fld>
            <a:endParaRPr lang="en-US"/>
          </a:p>
        </p:txBody>
      </p:sp>
      <p:sp>
        <p:nvSpPr>
          <p:cNvPr id="4" name="Footer Placeholder 3">
            <a:extLst>
              <a:ext uri="{FF2B5EF4-FFF2-40B4-BE49-F238E27FC236}">
                <a16:creationId xmlns:a16="http://schemas.microsoft.com/office/drawing/2014/main" id="{8C8D2905-0AAC-7273-908A-B009A66370E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FD35EF9-DE9C-3013-BC16-B7E3F4604E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C57C7A-EFBF-0847-B7C2-1F7D23A325EE}" type="slidenum">
              <a:rPr lang="en-US" smtClean="0"/>
              <a:t>‹#›</a:t>
            </a:fld>
            <a:endParaRPr lang="en-US"/>
          </a:p>
        </p:txBody>
      </p:sp>
    </p:spTree>
    <p:extLst>
      <p:ext uri="{BB962C8B-B14F-4D97-AF65-F5344CB8AC3E}">
        <p14:creationId xmlns:p14="http://schemas.microsoft.com/office/powerpoint/2010/main" val="1196477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00EDBE-A590-BF44-B36E-7FD1B2B90BDF}"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BA7D7-06C0-CD48-AAE5-E06AA2C6CD57}" type="slidenum">
              <a:rPr lang="en-US" smtClean="0"/>
              <a:t>‹#›</a:t>
            </a:fld>
            <a:endParaRPr lang="en-US"/>
          </a:p>
        </p:txBody>
      </p:sp>
    </p:spTree>
    <p:extLst>
      <p:ext uri="{BB962C8B-B14F-4D97-AF65-F5344CB8AC3E}">
        <p14:creationId xmlns:p14="http://schemas.microsoft.com/office/powerpoint/2010/main" val="879974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otormagasinet.se/lb-article/181675/vad-kostar-det-att-aga-en-bil-billan-lopande-utgifter-och-andra-kostnader"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google.com/url?q=https://www.irena.org/Publications/2026/Jul/Renewable-Power-Generation-Costs-in-2025&amp;sa=D&amp;source=editors&amp;ust=1788512578212845&amp;usg=AOvVaw1IHwjOUbLJPoUYppnNHb22"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en-150"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2</a:t>
            </a:fld>
            <a:endParaRPr lang="en-US"/>
          </a:p>
        </p:txBody>
      </p:sp>
    </p:spTree>
    <p:extLst>
      <p:ext uri="{BB962C8B-B14F-4D97-AF65-F5344CB8AC3E}">
        <p14:creationId xmlns:p14="http://schemas.microsoft.com/office/powerpoint/2010/main" val="3326167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8</a:t>
            </a:fld>
            <a:endParaRPr lang="en-US"/>
          </a:p>
        </p:txBody>
      </p:sp>
    </p:spTree>
    <p:extLst>
      <p:ext uri="{BB962C8B-B14F-4D97-AF65-F5344CB8AC3E}">
        <p14:creationId xmlns:p14="http://schemas.microsoft.com/office/powerpoint/2010/main" val="3957901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20</a:t>
            </a:fld>
            <a:endParaRPr lang="en-US"/>
          </a:p>
        </p:txBody>
      </p:sp>
    </p:spTree>
    <p:extLst>
      <p:ext uri="{BB962C8B-B14F-4D97-AF65-F5344CB8AC3E}">
        <p14:creationId xmlns:p14="http://schemas.microsoft.com/office/powerpoint/2010/main" val="3940259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22</a:t>
            </a:fld>
            <a:endParaRPr lang="en-US"/>
          </a:p>
        </p:txBody>
      </p:sp>
    </p:spTree>
    <p:extLst>
      <p:ext uri="{BB962C8B-B14F-4D97-AF65-F5344CB8AC3E}">
        <p14:creationId xmlns:p14="http://schemas.microsoft.com/office/powerpoint/2010/main" val="3899574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24</a:t>
            </a:fld>
            <a:endParaRPr lang="en-US"/>
          </a:p>
        </p:txBody>
      </p:sp>
    </p:spTree>
    <p:extLst>
      <p:ext uri="{BB962C8B-B14F-4D97-AF65-F5344CB8AC3E}">
        <p14:creationId xmlns:p14="http://schemas.microsoft.com/office/powerpoint/2010/main" val="948978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BBA7D7-06C0-CD48-AAE5-E06AA2C6CD57}" type="slidenum">
              <a:rPr lang="en-US" smtClean="0"/>
              <a:t>25</a:t>
            </a:fld>
            <a:endParaRPr lang="en-US"/>
          </a:p>
        </p:txBody>
      </p:sp>
    </p:spTree>
    <p:extLst>
      <p:ext uri="{BB962C8B-B14F-4D97-AF65-F5344CB8AC3E}">
        <p14:creationId xmlns:p14="http://schemas.microsoft.com/office/powerpoint/2010/main" val="4074850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EF2F1-6B33-4575-FA25-E944C13D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992A7D-85D4-6CF3-0685-4E3D1928F7F1}"/>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6384F0BD-BE2A-50AF-8F63-B6156818E45E}"/>
              </a:ext>
            </a:extLst>
          </p:cNvPr>
          <p:cNvSpPr>
            <a:spLocks noGrp="1"/>
          </p:cNvSpPr>
          <p:nvPr>
            <p:ph type="body" idx="1"/>
          </p:nvPr>
        </p:nvSpPr>
        <p:spPr/>
        <p:txBody>
          <a:bodyPr/>
          <a:lstStyle/>
          <a:p>
            <a:r>
              <a:rPr lang="sv-SE" noProof="0" dirty="0"/>
              <a:t>Läs mer om bilfria gator i Paris: </a:t>
            </a:r>
          </a:p>
          <a:p>
            <a:pPr marL="171450" indent="-171450">
              <a:buFont typeface="Arial" panose="020B0604020202020204" pitchFamily="34" charset="0"/>
              <a:buChar char="•"/>
            </a:pPr>
            <a:r>
              <a:rPr lang="sv-SE" noProof="0" dirty="0"/>
              <a:t>https://www.domusweb.it/en/sustainable-cities/2025/04/23/paris-accelerates-toward-a-car-free-metropolis.html </a:t>
            </a:r>
          </a:p>
          <a:p>
            <a:pPr marL="171450" indent="-171450">
              <a:buFont typeface="Arial" panose="020B0604020202020204" pitchFamily="34" charset="0"/>
              <a:buChar char="•"/>
            </a:pPr>
            <a:r>
              <a:rPr lang="sv-SE" noProof="0" dirty="0"/>
              <a:t>https://klimatgranskaren.se/paris-minskad-bilism-gav-betydligt-battre-luft/ (om att 60 000 parkeringsplatser tas bort)</a:t>
            </a:r>
          </a:p>
          <a:p>
            <a:pPr marL="171450" indent="-171450">
              <a:buFont typeface="Arial" panose="020B0604020202020204" pitchFamily="34" charset="0"/>
              <a:buChar char="•"/>
            </a:pPr>
            <a:endParaRPr lang="sv-SE" b="0" i="0" u="none" strike="noStrike" noProof="0" dirty="0">
              <a:solidFill>
                <a:schemeClr val="tx1"/>
              </a:solidFill>
              <a:effectLst/>
              <a:latin typeface="+mn-lt"/>
            </a:endParaRPr>
          </a:p>
          <a:p>
            <a:pPr marL="0" indent="0">
              <a:buFont typeface="Arial" panose="020B0604020202020204" pitchFamily="34" charset="0"/>
              <a:buNone/>
            </a:pPr>
            <a:r>
              <a:rPr lang="sv-SE" b="0" i="0" u="none" strike="noStrike" noProof="0" dirty="0">
                <a:solidFill>
                  <a:srgbClr val="000000"/>
                </a:solidFill>
                <a:effectLst/>
                <a:latin typeface="-webkit-standard"/>
              </a:rPr>
              <a:t>Källa till att gator och parkeringsplatser tar upp runt 80% av svenska städers offentliga yta: </a:t>
            </a:r>
            <a:r>
              <a:rPr lang="sv-SE" noProof="0" dirty="0"/>
              <a:t>https://www.spacescape.se/gatuutvecklingsplaner-formar-framtidens-stad/</a:t>
            </a:r>
          </a:p>
          <a:p>
            <a:endParaRPr lang="sv-SE" noProof="0" dirty="0"/>
          </a:p>
        </p:txBody>
      </p:sp>
      <p:sp>
        <p:nvSpPr>
          <p:cNvPr id="4" name="Slide Number Placeholder 3">
            <a:extLst>
              <a:ext uri="{FF2B5EF4-FFF2-40B4-BE49-F238E27FC236}">
                <a16:creationId xmlns:a16="http://schemas.microsoft.com/office/drawing/2014/main" id="{C0F29D12-9F04-A311-11F4-0DA4E88D17F3}"/>
              </a:ext>
            </a:extLst>
          </p:cNvPr>
          <p:cNvSpPr>
            <a:spLocks noGrp="1"/>
          </p:cNvSpPr>
          <p:nvPr>
            <p:ph type="sldNum" sz="quarter" idx="5"/>
          </p:nvPr>
        </p:nvSpPr>
        <p:spPr/>
        <p:txBody>
          <a:bodyPr/>
          <a:lstStyle/>
          <a:p>
            <a:fld id="{C0BBA7D7-06C0-CD48-AAE5-E06AA2C6CD57}" type="slidenum">
              <a:rPr lang="en-US" smtClean="0"/>
              <a:t>26</a:t>
            </a:fld>
            <a:endParaRPr lang="en-US"/>
          </a:p>
        </p:txBody>
      </p:sp>
    </p:spTree>
    <p:extLst>
      <p:ext uri="{BB962C8B-B14F-4D97-AF65-F5344CB8AC3E}">
        <p14:creationId xmlns:p14="http://schemas.microsoft.com/office/powerpoint/2010/main" val="2188428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65597-E1EC-D896-3874-1EEC75B8A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2EB6B-0751-638E-7897-17A8AED42249}"/>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52DC5807-54F2-92F5-2827-AD13964141F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Att äga och använda bil kostar mellan 40 000 och 90 000 kronor per år enligt en sammanställning som Motormagasinet gjort: </a:t>
            </a:r>
            <a:r>
              <a:rPr lang="sv-SE" sz="1200" b="0" i="0" u="none" strike="noStrike" kern="1200" dirty="0">
                <a:solidFill>
                  <a:schemeClr val="tx1"/>
                </a:solidFill>
                <a:effectLst/>
                <a:latin typeface="+mn-lt"/>
                <a:ea typeface="+mn-ea"/>
                <a:cs typeface="+mn-cs"/>
                <a:hlinkClick r:id="rId3"/>
              </a:rPr>
              <a:t>https://www.motormagasinet.se/lb-article/181675/vad-kostar-det-att-aga-en-bil-billan-lopande-utgifter-och-andra-kostnader</a:t>
            </a:r>
            <a:r>
              <a:rPr lang="sv-SE" sz="1200" b="0" i="0" u="none" strike="noStrike" kern="1200" dirty="0">
                <a:solidFill>
                  <a:schemeClr val="tx1"/>
                </a:solidFill>
                <a:effectLst/>
                <a:latin typeface="+mn-lt"/>
                <a:ea typeface="+mn-ea"/>
                <a:cs typeface="+mn-cs"/>
              </a:rPr>
              <a:t> (alltså i genomsnitt ca 85 000 kr). </a:t>
            </a:r>
            <a:r>
              <a:rPr lang="sv-SE" dirty="0"/>
              <a:t>Svenskar tjänar </a:t>
            </a:r>
            <a:r>
              <a:rPr lang="sv-SE" sz="1200" b="0" i="0" kern="1200" dirty="0">
                <a:solidFill>
                  <a:schemeClr val="tx1"/>
                </a:solidFill>
                <a:effectLst/>
                <a:latin typeface="+mn-lt"/>
                <a:ea typeface="+mn-ea"/>
                <a:cs typeface="+mn-cs"/>
              </a:rPr>
              <a:t>i genomsnitt 284 000 kr per år efter skatt, enligt SCB. Det ger en genomsnittlig kostnad på </a:t>
            </a:r>
            <a:r>
              <a:rPr lang="sv-SE" noProof="0" dirty="0">
                <a:ea typeface="Calibri" panose="020F0502020204030204" pitchFamily="34" charset="0"/>
              </a:rPr>
              <a:t>omkring en femtedel av en normal svensk nettolön.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Kostnaden för att äga och använda en bil varierar kraftigt med modell och hur gammal bilen är, samt hur mycket den används, men genomsnittssiffran på 20% kan anses vara representativ för en stor andel av bilägarna (människor med högre inkomst har generellt sett nyare och dyrare bilar).  </a:t>
            </a:r>
            <a:endParaRPr lang="en-US" dirty="0"/>
          </a:p>
          <a:p>
            <a:endParaRPr lang="en-US" dirty="0"/>
          </a:p>
          <a:p>
            <a:r>
              <a:rPr lang="en-US" dirty="0"/>
              <a:t>Mer om </a:t>
            </a:r>
            <a:r>
              <a:rPr lang="en-US" dirty="0" err="1"/>
              <a:t>Barcelonas</a:t>
            </a:r>
            <a:r>
              <a:rPr lang="en-US" dirty="0"/>
              <a:t> </a:t>
            </a:r>
            <a:r>
              <a:rPr lang="en-US" dirty="0" err="1"/>
              <a:t>initiativ</a:t>
            </a:r>
            <a:r>
              <a:rPr lang="en-US" dirty="0"/>
              <a:t>: https://www.edcities.org/en/wp-content/uploads/sites/2/2021/02/Experiencia-destacada-36_BCN_ENG_30-aniv.pdf</a:t>
            </a:r>
          </a:p>
        </p:txBody>
      </p:sp>
      <p:sp>
        <p:nvSpPr>
          <p:cNvPr id="4" name="Slide Number Placeholder 3">
            <a:extLst>
              <a:ext uri="{FF2B5EF4-FFF2-40B4-BE49-F238E27FC236}">
                <a16:creationId xmlns:a16="http://schemas.microsoft.com/office/drawing/2014/main" id="{914A1D1A-C203-32BD-A0E1-8C6C63D6605F}"/>
              </a:ext>
            </a:extLst>
          </p:cNvPr>
          <p:cNvSpPr>
            <a:spLocks noGrp="1"/>
          </p:cNvSpPr>
          <p:nvPr>
            <p:ph type="sldNum" sz="quarter" idx="5"/>
          </p:nvPr>
        </p:nvSpPr>
        <p:spPr/>
        <p:txBody>
          <a:bodyPr/>
          <a:lstStyle/>
          <a:p>
            <a:fld id="{C0BBA7D7-06C0-CD48-AAE5-E06AA2C6CD57}" type="slidenum">
              <a:rPr lang="en-US" smtClean="0"/>
              <a:t>27</a:t>
            </a:fld>
            <a:endParaRPr lang="en-US"/>
          </a:p>
        </p:txBody>
      </p:sp>
    </p:spTree>
    <p:extLst>
      <p:ext uri="{BB962C8B-B14F-4D97-AF65-F5344CB8AC3E}">
        <p14:creationId xmlns:p14="http://schemas.microsoft.com/office/powerpoint/2010/main" val="2974206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err="1"/>
              <a:t>Läs</a:t>
            </a:r>
            <a:r>
              <a:rPr lang="en-US" dirty="0"/>
              <a:t> </a:t>
            </a:r>
            <a:r>
              <a:rPr lang="en-US" dirty="0" err="1"/>
              <a:t>mer</a:t>
            </a:r>
            <a:r>
              <a:rPr lang="en-US" dirty="0"/>
              <a:t> om </a:t>
            </a:r>
            <a:r>
              <a:rPr lang="en-US" dirty="0" err="1"/>
              <a:t>Viskans</a:t>
            </a:r>
            <a:r>
              <a:rPr lang="en-US" dirty="0"/>
              <a:t> park: https://www.boras.se/bobyggaochtrafik/byggprojektochsamhallsplanering/borasbygger/storrestadsutvecklingsprojekt/viskanspark.4.3142e1cd172985317eb5538c.html </a:t>
            </a:r>
          </a:p>
        </p:txBody>
      </p:sp>
      <p:sp>
        <p:nvSpPr>
          <p:cNvPr id="4" name="Slide Number Placeholder 3"/>
          <p:cNvSpPr>
            <a:spLocks noGrp="1"/>
          </p:cNvSpPr>
          <p:nvPr>
            <p:ph type="sldNum" sz="quarter" idx="5"/>
          </p:nvPr>
        </p:nvSpPr>
        <p:spPr/>
        <p:txBody>
          <a:bodyPr/>
          <a:lstStyle/>
          <a:p>
            <a:fld id="{C0BBA7D7-06C0-CD48-AAE5-E06AA2C6CD57}" type="slidenum">
              <a:rPr lang="en-US" smtClean="0"/>
              <a:t>28</a:t>
            </a:fld>
            <a:endParaRPr lang="en-US"/>
          </a:p>
        </p:txBody>
      </p:sp>
    </p:spTree>
    <p:extLst>
      <p:ext uri="{BB962C8B-B14F-4D97-AF65-F5344CB8AC3E}">
        <p14:creationId xmlns:p14="http://schemas.microsoft.com/office/powerpoint/2010/main" val="3551196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EC680-4528-4D75-3CB5-52998E3397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54AEF-F661-384A-BD07-C281AA2EAAE4}"/>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92DA7A88-0CE8-4F73-711A-9CEEFC4888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Källa som visar att över 90% av världens nyinstallerade elproduktion 2024 kom från förnybar energi:  </a:t>
            </a:r>
          </a:p>
          <a:p>
            <a:r>
              <a:rPr lang="sv-SE" noProof="0" dirty="0"/>
              <a:t>https://www.irena.org/-/media/Files/IRENA/Remember/Council/Thirtieth-Council-meeting/C_30_2-Annual-Report-of-the-DG-on-the-Implementation-of-the-WPB-for-2024-2025.pdf? </a:t>
            </a:r>
          </a:p>
          <a:p>
            <a:endParaRPr lang="sv-SE" noProof="0" dirty="0"/>
          </a:p>
          <a:p>
            <a:r>
              <a:rPr lang="sv-SE" noProof="0" dirty="0"/>
              <a:t>Källa som visar att sol- och landbaserad vindkraft redan är de billigaste sätten globalt att bygga ny elproduktion: </a:t>
            </a:r>
            <a:r>
              <a:rPr lang="sv-SE" sz="1200" b="0" i="0" kern="1200" noProof="0" dirty="0">
                <a:solidFill>
                  <a:schemeClr val="tx1"/>
                </a:solidFill>
                <a:effectLst/>
                <a:latin typeface="+mn-lt"/>
                <a:ea typeface="+mn-ea"/>
                <a:cs typeface="+mn-cs"/>
                <a:hlinkClick r:id="rId3"/>
              </a:rPr>
              <a:t>https://www.irena.org/Publications/2026/Jul/Renewable-Power-Generation-Costs-in-2025</a:t>
            </a:r>
            <a:r>
              <a:rPr lang="sv-SE" sz="1200" b="0" i="0" kern="1200" noProof="0" dirty="0">
                <a:solidFill>
                  <a:schemeClr val="tx1"/>
                </a:solidFill>
                <a:effectLst/>
                <a:latin typeface="+mn-lt"/>
                <a:ea typeface="+mn-ea"/>
                <a:cs typeface="+mn-cs"/>
              </a:rPr>
              <a:t> En annan intressant fakta från samma rapport är att: "Mer än 90 % av alla nya storskaliga förnybara projekt som togs i drift 2025 producerade el billigare än den billigaste nya fossilbaserade anläggningen på respektive marknad."</a:t>
            </a:r>
            <a:endParaRPr lang="sv-SE" noProof="0" dirty="0"/>
          </a:p>
        </p:txBody>
      </p:sp>
      <p:sp>
        <p:nvSpPr>
          <p:cNvPr id="4" name="Slide Number Placeholder 3">
            <a:extLst>
              <a:ext uri="{FF2B5EF4-FFF2-40B4-BE49-F238E27FC236}">
                <a16:creationId xmlns:a16="http://schemas.microsoft.com/office/drawing/2014/main" id="{0B423BBE-473D-E066-7B93-7AAC6E73380B}"/>
              </a:ext>
            </a:extLst>
          </p:cNvPr>
          <p:cNvSpPr>
            <a:spLocks noGrp="1"/>
          </p:cNvSpPr>
          <p:nvPr>
            <p:ph type="sldNum" sz="quarter" idx="5"/>
          </p:nvPr>
        </p:nvSpPr>
        <p:spPr/>
        <p:txBody>
          <a:bodyPr/>
          <a:lstStyle/>
          <a:p>
            <a:fld id="{C0BBA7D7-06C0-CD48-AAE5-E06AA2C6CD57}" type="slidenum">
              <a:rPr lang="en-US" smtClean="0"/>
              <a:t>29</a:t>
            </a:fld>
            <a:endParaRPr lang="en-US"/>
          </a:p>
        </p:txBody>
      </p:sp>
    </p:spTree>
    <p:extLst>
      <p:ext uri="{BB962C8B-B14F-4D97-AF65-F5344CB8AC3E}">
        <p14:creationId xmlns:p14="http://schemas.microsoft.com/office/powerpoint/2010/main" val="1828012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91B7E-3D89-0842-A32E-C99A71D3B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7542C-1ED3-EAD6-5FE7-C6F1B803C214}"/>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37F29813-DB34-D8AF-C5F0-F5ECDEFB0EAF}"/>
              </a:ext>
            </a:extLst>
          </p:cNvPr>
          <p:cNvSpPr>
            <a:spLocks noGrp="1"/>
          </p:cNvSpPr>
          <p:nvPr>
            <p:ph type="body" idx="1"/>
          </p:nvPr>
        </p:nvSpPr>
        <p:spPr/>
        <p:txBody>
          <a:bodyPr/>
          <a:lstStyle/>
          <a:p>
            <a:pPr marL="0" indent="0">
              <a:buFontTx/>
              <a:buNone/>
            </a:pPr>
            <a:r>
              <a:rPr lang="sv-SE" sz="1200" b="1" i="0" u="none" strike="noStrike" kern="1200" dirty="0">
                <a:solidFill>
                  <a:schemeClr val="tx1"/>
                </a:solidFill>
                <a:effectLst/>
                <a:latin typeface="+mn-lt"/>
                <a:ea typeface="+mn-ea"/>
                <a:cs typeface="+mn-cs"/>
              </a:rPr>
              <a:t>Vad är en parkstad? </a:t>
            </a:r>
            <a:r>
              <a:rPr lang="sv-SE" sz="1200" b="0" i="0" u="none" strike="noStrike" kern="1200" dirty="0">
                <a:solidFill>
                  <a:schemeClr val="tx1"/>
                </a:solidFill>
                <a:effectLst/>
                <a:latin typeface="+mn-lt"/>
                <a:ea typeface="+mn-ea"/>
                <a:cs typeface="+mn-cs"/>
              </a:rPr>
              <a:t>Chengdu har nu över 1500 parker men med ”parkstad” menas inte bara en stad med många parker. Tanken är snarare att hela stadslandskapet ska fungera som ett sammanhängande grönt system. Den kinesiska nationella planen beskriver målet ungefär som ”staden i parken och parker i staden”: bostäder, arbetsplatser och service ska vävas samman med natur, vatten, parker och gröna stråk. Dessutom byggs ett enormt nät av gång- och cykelvänliga </a:t>
            </a:r>
            <a:r>
              <a:rPr lang="sv-SE" sz="1200" b="0" i="0" u="none" strike="noStrike" kern="1200" dirty="0" err="1">
                <a:solidFill>
                  <a:schemeClr val="tx1"/>
                </a:solidFill>
                <a:effectLst/>
                <a:latin typeface="+mn-lt"/>
                <a:ea typeface="+mn-ea"/>
                <a:cs typeface="+mn-cs"/>
              </a:rPr>
              <a:t>greenways</a:t>
            </a:r>
            <a:r>
              <a:rPr lang="sv-SE" sz="1200" b="0" i="0" u="none" strike="noStrike" kern="1200" dirty="0">
                <a:solidFill>
                  <a:schemeClr val="tx1"/>
                </a:solidFill>
                <a:effectLst/>
                <a:latin typeface="+mn-lt"/>
                <a:ea typeface="+mn-ea"/>
                <a:cs typeface="+mn-cs"/>
              </a:rPr>
              <a:t> som planeras att bli omkring 16 930 km långt till år 2035.</a:t>
            </a:r>
          </a:p>
          <a:p>
            <a:pPr marL="0" indent="0">
              <a:buFontTx/>
              <a:buNone/>
            </a:pPr>
            <a:endParaRPr lang="sv-SE"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t>Läs</a:t>
            </a:r>
            <a:r>
              <a:rPr lang="en-US" b="0" dirty="0"/>
              <a:t> </a:t>
            </a:r>
            <a:r>
              <a:rPr lang="en-US" b="0" dirty="0" err="1"/>
              <a:t>mer</a:t>
            </a:r>
            <a:r>
              <a:rPr lang="en-US" b="0" dirty="0"/>
              <a:t> om </a:t>
            </a:r>
            <a:r>
              <a:rPr lang="en-US" b="0" dirty="0" err="1"/>
              <a:t>parkstaden</a:t>
            </a:r>
            <a:r>
              <a:rPr lang="en-US" b="0" dirty="0"/>
              <a:t> </a:t>
            </a:r>
            <a:r>
              <a:rPr lang="en-US" b="0" dirty="0" err="1"/>
              <a:t>i</a:t>
            </a:r>
            <a:r>
              <a:rPr lang="en-US" b="0" dirty="0"/>
              <a:t> Chengdu: https://cbc.iclei.org/chengdu-chinas-park-city-is-a-global-frontrunner-in-taking-innovative-urban-biodiversity-action/</a:t>
            </a:r>
          </a:p>
        </p:txBody>
      </p:sp>
      <p:sp>
        <p:nvSpPr>
          <p:cNvPr id="4" name="Slide Number Placeholder 3">
            <a:extLst>
              <a:ext uri="{FF2B5EF4-FFF2-40B4-BE49-F238E27FC236}">
                <a16:creationId xmlns:a16="http://schemas.microsoft.com/office/drawing/2014/main" id="{33FB1744-1A79-6B71-653A-D24F462BBB81}"/>
              </a:ext>
            </a:extLst>
          </p:cNvPr>
          <p:cNvSpPr>
            <a:spLocks noGrp="1"/>
          </p:cNvSpPr>
          <p:nvPr>
            <p:ph type="sldNum" sz="quarter" idx="5"/>
          </p:nvPr>
        </p:nvSpPr>
        <p:spPr/>
        <p:txBody>
          <a:bodyPr/>
          <a:lstStyle/>
          <a:p>
            <a:fld id="{C0BBA7D7-06C0-CD48-AAE5-E06AA2C6CD57}" type="slidenum">
              <a:rPr lang="en-US" smtClean="0"/>
              <a:t>30</a:t>
            </a:fld>
            <a:endParaRPr lang="en-US"/>
          </a:p>
        </p:txBody>
      </p:sp>
    </p:spTree>
    <p:extLst>
      <p:ext uri="{BB962C8B-B14F-4D97-AF65-F5344CB8AC3E}">
        <p14:creationId xmlns:p14="http://schemas.microsoft.com/office/powerpoint/2010/main" val="4198323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44F10-6219-1C33-8093-532B9F092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1030D9-7BDD-4F68-EDFF-66FD0CBC023F}"/>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6F704FFA-0000-A81F-E5B9-F48E5FD525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Läs mer om cykelbanan med solpanelstak i Sydkorea: </a:t>
            </a:r>
            <a:r>
              <a:rPr lang="en-US" dirty="0"/>
              <a:t>https://www.urenergyglobal.com/south-korean-20-mile-solar-bike-highway-generates-electricity/</a:t>
            </a:r>
          </a:p>
        </p:txBody>
      </p:sp>
      <p:sp>
        <p:nvSpPr>
          <p:cNvPr id="4" name="Slide Number Placeholder 3">
            <a:extLst>
              <a:ext uri="{FF2B5EF4-FFF2-40B4-BE49-F238E27FC236}">
                <a16:creationId xmlns:a16="http://schemas.microsoft.com/office/drawing/2014/main" id="{E66D4FE0-784B-0039-C6D5-2E2D933D19EF}"/>
              </a:ext>
            </a:extLst>
          </p:cNvPr>
          <p:cNvSpPr>
            <a:spLocks noGrp="1"/>
          </p:cNvSpPr>
          <p:nvPr>
            <p:ph type="sldNum" sz="quarter" idx="5"/>
          </p:nvPr>
        </p:nvSpPr>
        <p:spPr/>
        <p:txBody>
          <a:bodyPr/>
          <a:lstStyle/>
          <a:p>
            <a:fld id="{C0BBA7D7-06C0-CD48-AAE5-E06AA2C6CD57}" type="slidenum">
              <a:rPr lang="en-US" smtClean="0"/>
              <a:t>31</a:t>
            </a:fld>
            <a:endParaRPr lang="en-US"/>
          </a:p>
        </p:txBody>
      </p:sp>
    </p:spTree>
    <p:extLst>
      <p:ext uri="{BB962C8B-B14F-4D97-AF65-F5344CB8AC3E}">
        <p14:creationId xmlns:p14="http://schemas.microsoft.com/office/powerpoint/2010/main" val="3718030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52607-5BCD-8E85-370B-B0F19A5C3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E4D24-8D5A-4E52-3A77-86DC7F5DA822}"/>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CBFDC62C-155D-963F-974A-D0F38F03EB32}"/>
              </a:ext>
            </a:extLst>
          </p:cNvPr>
          <p:cNvSpPr>
            <a:spLocks noGrp="1"/>
          </p:cNvSpPr>
          <p:nvPr>
            <p:ph type="body" idx="1"/>
          </p:nvPr>
        </p:nvSpPr>
        <p:spPr/>
        <p:txBody>
          <a:bodyPr/>
          <a:lstStyle/>
          <a:p>
            <a:r>
              <a:rPr lang="sv-SE" noProof="0" dirty="0"/>
              <a:t>Ett vanligt misstag när vi jämför att köra bil med att åka kollektivt i framtiden är att vi utgår från dagens system – och tänker på de två bussbyten man kanske måste göra idag. Men så behöver det inte se ut i framtiden.</a:t>
            </a:r>
          </a:p>
          <a:p>
            <a:endParaRPr lang="sv-SE" noProof="0" dirty="0"/>
          </a:p>
          <a:p>
            <a:r>
              <a:rPr lang="sv-SE" noProof="0" dirty="0"/>
              <a:t>Mer om Seouls projekt: https://use.metropolis.org/case-studies/seoul-urban-renewal-cheonggyecheon-stream-restoration</a:t>
            </a:r>
          </a:p>
        </p:txBody>
      </p:sp>
      <p:sp>
        <p:nvSpPr>
          <p:cNvPr id="4" name="Slide Number Placeholder 3">
            <a:extLst>
              <a:ext uri="{FF2B5EF4-FFF2-40B4-BE49-F238E27FC236}">
                <a16:creationId xmlns:a16="http://schemas.microsoft.com/office/drawing/2014/main" id="{2071B263-2A0F-9D88-0411-5159540CB3A3}"/>
              </a:ext>
            </a:extLst>
          </p:cNvPr>
          <p:cNvSpPr>
            <a:spLocks noGrp="1"/>
          </p:cNvSpPr>
          <p:nvPr>
            <p:ph type="sldNum" sz="quarter" idx="5"/>
          </p:nvPr>
        </p:nvSpPr>
        <p:spPr/>
        <p:txBody>
          <a:bodyPr/>
          <a:lstStyle/>
          <a:p>
            <a:fld id="{C0BBA7D7-06C0-CD48-AAE5-E06AA2C6CD57}" type="slidenum">
              <a:rPr lang="en-US" smtClean="0"/>
              <a:t>32</a:t>
            </a:fld>
            <a:endParaRPr lang="en-US"/>
          </a:p>
        </p:txBody>
      </p:sp>
    </p:spTree>
    <p:extLst>
      <p:ext uri="{BB962C8B-B14F-4D97-AF65-F5344CB8AC3E}">
        <p14:creationId xmlns:p14="http://schemas.microsoft.com/office/powerpoint/2010/main" val="3710617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592DE-6414-7689-912F-F460EF9E3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957AB-E87B-4309-238B-61CA519EE9CC}"/>
              </a:ext>
            </a:extLst>
          </p:cNvPr>
          <p:cNvSpPr>
            <a:spLocks noGrp="1" noRot="1" noChangeAspect="1"/>
          </p:cNvSpPr>
          <p:nvPr>
            <p:ph type="sldImg"/>
          </p:nvPr>
        </p:nvSpPr>
        <p:spPr/>
        <p:txBody>
          <a:bodyPr/>
          <a:lstStyle/>
          <a:p>
            <a:endParaRPr lang="sv-SE"/>
          </a:p>
        </p:txBody>
      </p:sp>
      <p:sp>
        <p:nvSpPr>
          <p:cNvPr id="3" name="Notes Placeholder 2">
            <a:extLst>
              <a:ext uri="{FF2B5EF4-FFF2-40B4-BE49-F238E27FC236}">
                <a16:creationId xmlns:a16="http://schemas.microsoft.com/office/drawing/2014/main" id="{8AB91797-4E9F-C218-3B15-C641B78C2A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Källa: Naturvårdsverket – i genomsnitt sitter 1,3 personer per bil i stadstrafik, och personbilar står parkerade över 90% av tiden. </a:t>
            </a:r>
            <a:endParaRPr lang="sv-SE" b="1"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noProof="0" dirty="0"/>
              <a:t>Läs mer om de förarlösa bussarna i Göteborg: https://www.vasttrafik.se/reseplanering/mer-om-reseplanering/garda-autonom/</a:t>
            </a:r>
          </a:p>
          <a:p>
            <a:r>
              <a:rPr lang="sv-SE" noProof="0" dirty="0"/>
              <a:t>Norge https://kommunikasjon.ntb.no/pressemelding/18893549/selvkjorende-kjoretoy-tar-neste-steg-i-norge?lang=no&amp;publisherId=17847490</a:t>
            </a:r>
          </a:p>
          <a:p>
            <a:r>
              <a:rPr lang="sv-SE" noProof="0" dirty="0"/>
              <a:t>Finland https://www.nysse.fi/en/news/driverless-robot-bus-a-new-era-begins-in-tampere.html </a:t>
            </a:r>
          </a:p>
          <a:p>
            <a:endParaRPr lang="sv-SE" noProof="0" dirty="0"/>
          </a:p>
        </p:txBody>
      </p:sp>
      <p:sp>
        <p:nvSpPr>
          <p:cNvPr id="4" name="Slide Number Placeholder 3">
            <a:extLst>
              <a:ext uri="{FF2B5EF4-FFF2-40B4-BE49-F238E27FC236}">
                <a16:creationId xmlns:a16="http://schemas.microsoft.com/office/drawing/2014/main" id="{DCB035AE-C1FA-5A61-C2BE-39FBA7068591}"/>
              </a:ext>
            </a:extLst>
          </p:cNvPr>
          <p:cNvSpPr>
            <a:spLocks noGrp="1"/>
          </p:cNvSpPr>
          <p:nvPr>
            <p:ph type="sldNum" sz="quarter" idx="5"/>
          </p:nvPr>
        </p:nvSpPr>
        <p:spPr/>
        <p:txBody>
          <a:bodyPr/>
          <a:lstStyle/>
          <a:p>
            <a:fld id="{C0BBA7D7-06C0-CD48-AAE5-E06AA2C6CD57}" type="slidenum">
              <a:rPr lang="en-US" smtClean="0"/>
              <a:t>33</a:t>
            </a:fld>
            <a:endParaRPr lang="en-US"/>
          </a:p>
        </p:txBody>
      </p:sp>
    </p:spTree>
    <p:extLst>
      <p:ext uri="{BB962C8B-B14F-4D97-AF65-F5344CB8AC3E}">
        <p14:creationId xmlns:p14="http://schemas.microsoft.com/office/powerpoint/2010/main" val="3800394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Läs mer om trafiken i Wien: https://presse.wien.gv.at/2025/03/16/modal-split-2024-weitere-zunahme-bei-oeffis-und-radfahren-zu-fuss-gehen-nach-wie-vor-auf-rekordniveau</a:t>
            </a:r>
          </a:p>
          <a:p>
            <a:endParaRPr lang="sv-SE" dirty="0"/>
          </a:p>
          <a:p>
            <a:r>
              <a:rPr lang="sv-SE" noProof="0" dirty="0"/>
              <a:t>Reklamen är gjord av ett bilföretag som vill visa att de sätter människorna i första rummet. Men den visar samtidigt hur mycket plats bilen tar och hur mycket tid vi lägger på att sitta i bilköer – titta på bussen som kör förbi: tänk om alla dessa passagerare istället satt i varsin bil. På så sätt får reklamen nästan motsatt effekt mot vad som var tänkt. 	</a:t>
            </a:r>
          </a:p>
        </p:txBody>
      </p:sp>
      <p:sp>
        <p:nvSpPr>
          <p:cNvPr id="4" name="Platshållare för bildnummer 3"/>
          <p:cNvSpPr>
            <a:spLocks noGrp="1"/>
          </p:cNvSpPr>
          <p:nvPr>
            <p:ph type="sldNum" sz="quarter" idx="5"/>
          </p:nvPr>
        </p:nvSpPr>
        <p:spPr/>
        <p:txBody>
          <a:bodyPr/>
          <a:lstStyle/>
          <a:p>
            <a:fld id="{C0BBA7D7-06C0-CD48-AAE5-E06AA2C6CD57}" type="slidenum">
              <a:rPr lang="en-US" smtClean="0"/>
              <a:t>34</a:t>
            </a:fld>
            <a:endParaRPr lang="en-US"/>
          </a:p>
        </p:txBody>
      </p:sp>
    </p:spTree>
    <p:extLst>
      <p:ext uri="{BB962C8B-B14F-4D97-AF65-F5344CB8AC3E}">
        <p14:creationId xmlns:p14="http://schemas.microsoft.com/office/powerpoint/2010/main" val="134478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rtl="0"/>
            <a:r>
              <a:rPr lang="sv-SE" sz="1200" b="0" i="0" u="none" strike="noStrike" kern="1200" dirty="0">
                <a:solidFill>
                  <a:schemeClr val="tx1"/>
                </a:solidFill>
                <a:effectLst/>
                <a:latin typeface="+mn-lt"/>
                <a:ea typeface="+mn-ea"/>
                <a:cs typeface="+mn-cs"/>
              </a:rPr>
              <a:t>Fördjupa er i styrmedel genom att göra vår övning på temat! Finns på hemsidan under Övningar.</a:t>
            </a:r>
          </a:p>
          <a:p>
            <a:pPr rtl="0"/>
            <a:endParaRPr lang="sv-SE" sz="1200" b="0" i="0" u="none" strike="noStrike" kern="1200" dirty="0">
              <a:solidFill>
                <a:schemeClr val="tx1"/>
              </a:solidFill>
              <a:effectLst/>
              <a:latin typeface="+mn-lt"/>
              <a:ea typeface="+mn-ea"/>
              <a:cs typeface="+mn-cs"/>
            </a:endParaRPr>
          </a:p>
          <a:p>
            <a:pPr rtl="0"/>
            <a:r>
              <a:rPr lang="sv-SE" sz="1200" b="1" i="0" u="none" strike="noStrike" kern="1200" dirty="0">
                <a:solidFill>
                  <a:schemeClr val="tx1"/>
                </a:solidFill>
                <a:effectLst/>
                <a:latin typeface="+mn-lt"/>
                <a:ea typeface="+mn-ea"/>
                <a:cs typeface="+mn-cs"/>
              </a:rPr>
              <a:t>Lite mer om vad styrmedel är:</a:t>
            </a:r>
          </a:p>
          <a:p>
            <a:pPr rtl="0"/>
            <a:r>
              <a:rPr lang="sv-SE" sz="1200" b="0" i="0" u="none" strike="noStrike" kern="1200" dirty="0">
                <a:solidFill>
                  <a:schemeClr val="tx1"/>
                </a:solidFill>
                <a:effectLst/>
                <a:latin typeface="+mn-lt"/>
                <a:ea typeface="+mn-ea"/>
                <a:cs typeface="+mn-cs"/>
              </a:rPr>
              <a:t>- Ekonomiska styrmedel handlar om skatter, avgifter och subventioner – sådant som gör vissa val dyrare eller billigare. Ett exempel är pant på burkar, som ger ett ekonomiskt incitament att återvinna mer.</a:t>
            </a:r>
          </a:p>
          <a:p>
            <a:pPr rtl="0"/>
            <a:r>
              <a:rPr lang="sv-SE" sz="1200" b="0" i="0" u="none" strike="noStrike" kern="1200" dirty="0">
                <a:solidFill>
                  <a:schemeClr val="tx1"/>
                </a:solidFill>
                <a:effectLst/>
                <a:latin typeface="+mn-lt"/>
                <a:ea typeface="+mn-ea"/>
                <a:cs typeface="+mn-cs"/>
              </a:rPr>
              <a:t>- Politiska styrmedel handlar om lagar, regler, förbud och krav. </a:t>
            </a:r>
          </a:p>
          <a:p>
            <a:pPr rtl="0"/>
            <a:endParaRPr lang="sv-SE" sz="1200" b="0" i="0" u="none" strike="noStrike" kern="1200" dirty="0">
              <a:solidFill>
                <a:schemeClr val="tx1"/>
              </a:solidFill>
              <a:effectLst/>
              <a:latin typeface="+mn-lt"/>
              <a:ea typeface="+mn-ea"/>
              <a:cs typeface="+mn-cs"/>
            </a:endParaRPr>
          </a:p>
          <a:p>
            <a:pPr rtl="0"/>
            <a:r>
              <a:rPr lang="sv-SE" sz="1200" b="0" i="0" u="none" strike="noStrike" kern="1200" dirty="0">
                <a:solidFill>
                  <a:schemeClr val="tx1"/>
                </a:solidFill>
                <a:effectLst/>
                <a:latin typeface="+mn-lt"/>
                <a:ea typeface="+mn-ea"/>
                <a:cs typeface="+mn-cs"/>
              </a:rPr>
              <a:t>-&gt;Påminn eleverna om att städer och samhällen byggs för vår egen skull. Vi kan styra utvecklingen i vilken riktning vi vill och det görs delvis med hjälp av styrmedel. </a:t>
            </a:r>
          </a:p>
          <a:p>
            <a:br>
              <a:rPr lang="sv-SE" dirty="0"/>
            </a:br>
            <a:br>
              <a:rPr lang="sv-SE" dirty="0"/>
            </a:br>
            <a:endParaRPr lang="sv-SE"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35</a:t>
            </a:fld>
            <a:endParaRPr lang="en-US"/>
          </a:p>
        </p:txBody>
      </p:sp>
    </p:spTree>
    <p:extLst>
      <p:ext uri="{BB962C8B-B14F-4D97-AF65-F5344CB8AC3E}">
        <p14:creationId xmlns:p14="http://schemas.microsoft.com/office/powerpoint/2010/main" val="3219034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indent="0">
              <a:buFontTx/>
              <a:buNone/>
            </a:pPr>
            <a:endParaRPr lang="sv-SE"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36</a:t>
            </a:fld>
            <a:endParaRPr lang="en-US"/>
          </a:p>
        </p:txBody>
      </p:sp>
    </p:spTree>
    <p:extLst>
      <p:ext uri="{BB962C8B-B14F-4D97-AF65-F5344CB8AC3E}">
        <p14:creationId xmlns:p14="http://schemas.microsoft.com/office/powerpoint/2010/main" val="209379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noProof="0" dirty="0"/>
              <a:t>Utsläppen har minskat framför allt tack vare striktare EU-lagstiftning om utsläpp från fordon, industri och energiproduktion, samt en övergång till renare teknik som elbilar och förnybar energi.</a:t>
            </a:r>
          </a:p>
          <a:p>
            <a:endParaRPr lang="sv-SE" noProof="0" dirty="0"/>
          </a:p>
          <a:p>
            <a:r>
              <a:rPr lang="sv-SE" noProof="0" dirty="0"/>
              <a:t>Läs mer om luftföroreningar i EU: https://www.consilium.europa.eu/sv/infographics/air-pollution-in-the-eu/</a:t>
            </a:r>
          </a:p>
          <a:p>
            <a:endParaRPr lang="sv-SE" noProof="0"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37</a:t>
            </a:fld>
            <a:endParaRPr lang="en-US"/>
          </a:p>
        </p:txBody>
      </p:sp>
    </p:spTree>
    <p:extLst>
      <p:ext uri="{BB962C8B-B14F-4D97-AF65-F5344CB8AC3E}">
        <p14:creationId xmlns:p14="http://schemas.microsoft.com/office/powerpoint/2010/main" val="789879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b="0" noProof="0" dirty="0"/>
              <a:t>Uppskattning baserat på att </a:t>
            </a:r>
            <a:r>
              <a:rPr lang="sv-SE" b="0" noProof="0" dirty="0" err="1"/>
              <a:t>PostNord</a:t>
            </a:r>
            <a:r>
              <a:rPr lang="sv-SE" b="0" noProof="0" dirty="0"/>
              <a:t> levererar 200 000 paket och varubrev hem per dag (</a:t>
            </a:r>
            <a:r>
              <a:rPr lang="sv-SE" b="0" noProof="0" dirty="0" err="1"/>
              <a:t>PostNord</a:t>
            </a:r>
            <a:r>
              <a:rPr lang="sv-SE" b="0" noProof="0" dirty="0"/>
              <a:t>, 2021) och står för ca 40–45 % av den svenska hemleveransmarknaden (PTS, 2023).</a:t>
            </a:r>
          </a:p>
        </p:txBody>
      </p:sp>
      <p:sp>
        <p:nvSpPr>
          <p:cNvPr id="4" name="Platshållare för bildnummer 3"/>
          <p:cNvSpPr>
            <a:spLocks noGrp="1"/>
          </p:cNvSpPr>
          <p:nvPr>
            <p:ph type="sldNum" sz="quarter" idx="5"/>
          </p:nvPr>
        </p:nvSpPr>
        <p:spPr/>
        <p:txBody>
          <a:bodyPr/>
          <a:lstStyle/>
          <a:p>
            <a:fld id="{C0BBA7D7-06C0-CD48-AAE5-E06AA2C6CD57}" type="slidenum">
              <a:rPr lang="en-US" smtClean="0"/>
              <a:t>38</a:t>
            </a:fld>
            <a:endParaRPr lang="en-US"/>
          </a:p>
        </p:txBody>
      </p:sp>
    </p:spTree>
    <p:extLst>
      <p:ext uri="{BB962C8B-B14F-4D97-AF65-F5344CB8AC3E}">
        <p14:creationId xmlns:p14="http://schemas.microsoft.com/office/powerpoint/2010/main" val="34545153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7D3A9-9E21-FF16-5244-DB772589C3D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09FE13-0237-8C73-94A6-66C3D6A4077D}"/>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AC675435-9E6A-1923-719B-9C48181DAA11}"/>
              </a:ext>
            </a:extLst>
          </p:cNvPr>
          <p:cNvSpPr>
            <a:spLocks noGrp="1"/>
          </p:cNvSpPr>
          <p:nvPr>
            <p:ph type="body" idx="1"/>
          </p:nvPr>
        </p:nvSpPr>
        <p:spPr/>
        <p:txBody>
          <a:bodyPr/>
          <a:lstStyle/>
          <a:p>
            <a:r>
              <a:rPr lang="sv-SE" sz="1200" b="1" i="0" u="none" strike="noStrike" kern="1200" dirty="0">
                <a:solidFill>
                  <a:schemeClr val="tx1"/>
                </a:solidFill>
                <a:effectLst/>
                <a:latin typeface="+mn-lt"/>
                <a:ea typeface="+mn-ea"/>
                <a:cs typeface="+mn-cs"/>
              </a:rPr>
              <a:t>Återanvända</a:t>
            </a:r>
            <a:r>
              <a:rPr lang="sv-SE" sz="1200" b="0" i="0" u="none" strike="noStrike" kern="1200" dirty="0">
                <a:solidFill>
                  <a:schemeClr val="tx1"/>
                </a:solidFill>
                <a:effectLst/>
                <a:latin typeface="+mn-lt"/>
                <a:ea typeface="+mn-ea"/>
                <a:cs typeface="+mn-cs"/>
              </a:rPr>
              <a:t> – samma föremål används igen, i sin ursprungliga form, utan att brytas ner. En stol förblir en stol, en flaska tvättas och fylls på nytt. Ingen ny tillverkningsprocess krävs.</a:t>
            </a:r>
          </a:p>
          <a:p>
            <a:r>
              <a:rPr lang="sv-SE" sz="1200" b="1" i="0" u="none" strike="noStrike" kern="1200" dirty="0">
                <a:solidFill>
                  <a:schemeClr val="tx1"/>
                </a:solidFill>
                <a:effectLst/>
                <a:latin typeface="+mn-lt"/>
                <a:ea typeface="+mn-ea"/>
                <a:cs typeface="+mn-cs"/>
              </a:rPr>
              <a:t>Återvinna</a:t>
            </a:r>
            <a:r>
              <a:rPr lang="sv-SE" sz="1200" b="0" i="0" u="none" strike="noStrike" kern="1200" dirty="0">
                <a:solidFill>
                  <a:schemeClr val="tx1"/>
                </a:solidFill>
                <a:effectLst/>
                <a:latin typeface="+mn-lt"/>
                <a:ea typeface="+mn-ea"/>
                <a:cs typeface="+mn-cs"/>
              </a:rPr>
              <a:t> – materialet i föremålet bryts ner och blir till råvara för något nytt. Glaset i en flaska smälts om till nytt glas, matrester blir till kompost eller biogas. Det ursprungliga föremålet finns inte kvar som det var – bara materialet lever vidare.</a:t>
            </a:r>
          </a:p>
          <a:p>
            <a:endParaRPr lang="sv-SE" sz="1200" b="0" i="0" u="none" strike="noStrike" kern="1200" dirty="0">
              <a:solidFill>
                <a:schemeClr val="tx1"/>
              </a:solidFill>
              <a:effectLst/>
              <a:latin typeface="+mn-lt"/>
              <a:ea typeface="+mn-ea"/>
              <a:cs typeface="+mn-cs"/>
            </a:endParaRPr>
          </a:p>
          <a:p>
            <a:r>
              <a:rPr lang="sv-SE" sz="1200" b="0" i="0" u="none" strike="noStrike" kern="1200" dirty="0">
                <a:solidFill>
                  <a:schemeClr val="tx1"/>
                </a:solidFill>
                <a:effectLst/>
                <a:latin typeface="+mn-lt"/>
                <a:ea typeface="+mn-ea"/>
                <a:cs typeface="+mn-cs"/>
              </a:rPr>
              <a:t>Viktigast att återanvända är: byggnader, möbler, kläder, elektronik, cyklar, bilar och byggmaterial – sådant som kan fortsätta användas utan att förstöras eller bearbetas särskilt mycket.</a:t>
            </a:r>
          </a:p>
          <a:p>
            <a:r>
              <a:rPr lang="sv-SE" sz="1200" b="0" i="0" u="none" strike="noStrike" kern="1200" dirty="0">
                <a:solidFill>
                  <a:schemeClr val="tx1"/>
                </a:solidFill>
                <a:effectLst/>
                <a:latin typeface="+mn-lt"/>
                <a:ea typeface="+mn-ea"/>
                <a:cs typeface="+mn-cs"/>
              </a:rPr>
              <a:t>Viktigast att återvinna är: material som inte längre går att använda exempelvis metaller, glas, papper, så att råvarorna kan bli nya produkter. (Plast från hushållen är svårt att återvinna. Ren plast från industrin kan återvinnas på bra sätt.)</a:t>
            </a:r>
          </a:p>
        </p:txBody>
      </p:sp>
      <p:sp>
        <p:nvSpPr>
          <p:cNvPr id="4" name="Platshållare för bildnummer 3">
            <a:extLst>
              <a:ext uri="{FF2B5EF4-FFF2-40B4-BE49-F238E27FC236}">
                <a16:creationId xmlns:a16="http://schemas.microsoft.com/office/drawing/2014/main" id="{AF73BF3C-24AB-F5D2-EB0F-9F78C0952C80}"/>
              </a:ext>
            </a:extLst>
          </p:cNvPr>
          <p:cNvSpPr>
            <a:spLocks noGrp="1"/>
          </p:cNvSpPr>
          <p:nvPr>
            <p:ph type="sldNum" sz="quarter" idx="5"/>
          </p:nvPr>
        </p:nvSpPr>
        <p:spPr/>
        <p:txBody>
          <a:bodyPr/>
          <a:lstStyle/>
          <a:p>
            <a:fld id="{C0BBA7D7-06C0-CD48-AAE5-E06AA2C6CD57}" type="slidenum">
              <a:rPr lang="en-US" smtClean="0"/>
              <a:t>39</a:t>
            </a:fld>
            <a:endParaRPr lang="en-US"/>
          </a:p>
        </p:txBody>
      </p:sp>
    </p:spTree>
    <p:extLst>
      <p:ext uri="{BB962C8B-B14F-4D97-AF65-F5344CB8AC3E}">
        <p14:creationId xmlns:p14="http://schemas.microsoft.com/office/powerpoint/2010/main" val="2213934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Information om parkeringsplatsnormer vid nybyggen: https://www.trafikutredningsbyran.se/files/TUB_P-tal_sthlms_lan_slutlig.pdf</a:t>
            </a:r>
          </a:p>
          <a:p>
            <a:endParaRPr lang="sv-SE" dirty="0"/>
          </a:p>
          <a:p>
            <a:r>
              <a:rPr lang="sv-SE" dirty="0"/>
              <a:t>Mer info om beslutet i Stockholm: https://fastighetstidningen.se/nyhet/nu-overger-stockholm-stad-parkeringsnormen/ </a:t>
            </a:r>
          </a:p>
        </p:txBody>
      </p:sp>
      <p:sp>
        <p:nvSpPr>
          <p:cNvPr id="4" name="Platshållare för bildnummer 3"/>
          <p:cNvSpPr>
            <a:spLocks noGrp="1"/>
          </p:cNvSpPr>
          <p:nvPr>
            <p:ph type="sldNum" sz="quarter" idx="5"/>
          </p:nvPr>
        </p:nvSpPr>
        <p:spPr/>
        <p:txBody>
          <a:bodyPr/>
          <a:lstStyle/>
          <a:p>
            <a:fld id="{C0BBA7D7-06C0-CD48-AAE5-E06AA2C6CD57}" type="slidenum">
              <a:rPr lang="en-US" smtClean="0"/>
              <a:t>40</a:t>
            </a:fld>
            <a:endParaRPr lang="en-US"/>
          </a:p>
        </p:txBody>
      </p:sp>
    </p:spTree>
    <p:extLst>
      <p:ext uri="{BB962C8B-B14F-4D97-AF65-F5344CB8AC3E}">
        <p14:creationId xmlns:p14="http://schemas.microsoft.com/office/powerpoint/2010/main" val="3863758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noProof="0" dirty="0"/>
              <a:t>Läs mer om den bilfria </a:t>
            </a:r>
            <a:r>
              <a:rPr lang="sv-SE" noProof="0" dirty="0" err="1"/>
              <a:t>framtidsstaden</a:t>
            </a:r>
            <a:r>
              <a:rPr lang="sv-SE" noProof="0" dirty="0"/>
              <a:t> i Utrecht: https://www.bura.city/en/projects/merwede/ </a:t>
            </a:r>
          </a:p>
        </p:txBody>
      </p:sp>
      <p:sp>
        <p:nvSpPr>
          <p:cNvPr id="4" name="Platshållare för bildnummer 3"/>
          <p:cNvSpPr>
            <a:spLocks noGrp="1"/>
          </p:cNvSpPr>
          <p:nvPr>
            <p:ph type="sldNum" sz="quarter" idx="5"/>
          </p:nvPr>
        </p:nvSpPr>
        <p:spPr/>
        <p:txBody>
          <a:bodyPr/>
          <a:lstStyle/>
          <a:p>
            <a:fld id="{C0BBA7D7-06C0-CD48-AAE5-E06AA2C6CD57}" type="slidenum">
              <a:rPr lang="en-US" smtClean="0"/>
              <a:t>41</a:t>
            </a:fld>
            <a:endParaRPr lang="en-US"/>
          </a:p>
        </p:txBody>
      </p:sp>
    </p:spTree>
    <p:extLst>
      <p:ext uri="{BB962C8B-B14F-4D97-AF65-F5344CB8AC3E}">
        <p14:creationId xmlns:p14="http://schemas.microsoft.com/office/powerpoint/2010/main" val="3628437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en-150" dirty="0"/>
          </a:p>
        </p:txBody>
      </p:sp>
      <p:sp>
        <p:nvSpPr>
          <p:cNvPr id="4" name="Platshållare för bildnummer 3"/>
          <p:cNvSpPr>
            <a:spLocks noGrp="1"/>
          </p:cNvSpPr>
          <p:nvPr>
            <p:ph type="sldNum" sz="quarter" idx="5"/>
          </p:nvPr>
        </p:nvSpPr>
        <p:spPr/>
        <p:txBody>
          <a:bodyPr/>
          <a:lstStyle/>
          <a:p>
            <a:fld id="{C0BBA7D7-06C0-CD48-AAE5-E06AA2C6CD57}" type="slidenum">
              <a:rPr lang="en-US" smtClean="0"/>
              <a:t>42</a:t>
            </a:fld>
            <a:endParaRPr lang="en-US"/>
          </a:p>
        </p:txBody>
      </p:sp>
    </p:spTree>
    <p:extLst>
      <p:ext uri="{BB962C8B-B14F-4D97-AF65-F5344CB8AC3E}">
        <p14:creationId xmlns:p14="http://schemas.microsoft.com/office/powerpoint/2010/main" val="1599514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343B-D7E9-DE11-FBC4-C93CB1E36E5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sv-SE"/>
          </a:p>
        </p:txBody>
      </p:sp>
      <p:sp>
        <p:nvSpPr>
          <p:cNvPr id="3" name="Subtitle 2">
            <a:extLst>
              <a:ext uri="{FF2B5EF4-FFF2-40B4-BE49-F238E27FC236}">
                <a16:creationId xmlns:a16="http://schemas.microsoft.com/office/drawing/2014/main" id="{2CE96CBA-CB20-97CE-9DD9-F91BFEDB4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sv-SE"/>
          </a:p>
        </p:txBody>
      </p:sp>
      <p:sp>
        <p:nvSpPr>
          <p:cNvPr id="4" name="Date Placeholder 3">
            <a:extLst>
              <a:ext uri="{FF2B5EF4-FFF2-40B4-BE49-F238E27FC236}">
                <a16:creationId xmlns:a16="http://schemas.microsoft.com/office/drawing/2014/main" id="{91FB2F56-ED74-7617-D43F-2735F712EE86}"/>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5" name="Footer Placeholder 4">
            <a:extLst>
              <a:ext uri="{FF2B5EF4-FFF2-40B4-BE49-F238E27FC236}">
                <a16:creationId xmlns:a16="http://schemas.microsoft.com/office/drawing/2014/main" id="{735D403D-B676-2387-8060-8A269C231337}"/>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4BEEE391-C83C-A1AC-9323-2CC8BA9A4263}"/>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30788444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1DE3-0F10-8658-AF60-9786DC046402}"/>
              </a:ext>
            </a:extLst>
          </p:cNvPr>
          <p:cNvSpPr>
            <a:spLocks noGrp="1"/>
          </p:cNvSpPr>
          <p:nvPr>
            <p:ph type="title"/>
          </p:nvPr>
        </p:nvSpPr>
        <p:spPr/>
        <p:txBody>
          <a:bodyPr/>
          <a:lstStyle/>
          <a:p>
            <a:r>
              <a:rPr lang="en-GB"/>
              <a:t>Click to edit Master title style</a:t>
            </a:r>
            <a:endParaRPr lang="sv-SE"/>
          </a:p>
        </p:txBody>
      </p:sp>
      <p:sp>
        <p:nvSpPr>
          <p:cNvPr id="3" name="Content Placeholder 2">
            <a:extLst>
              <a:ext uri="{FF2B5EF4-FFF2-40B4-BE49-F238E27FC236}">
                <a16:creationId xmlns:a16="http://schemas.microsoft.com/office/drawing/2014/main" id="{DED06330-6C0D-581F-0AE9-16A6B435C82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Date Placeholder 3">
            <a:extLst>
              <a:ext uri="{FF2B5EF4-FFF2-40B4-BE49-F238E27FC236}">
                <a16:creationId xmlns:a16="http://schemas.microsoft.com/office/drawing/2014/main" id="{55EF2C7C-F72A-3564-7B67-77C7BC6234BD}"/>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5" name="Footer Placeholder 4">
            <a:extLst>
              <a:ext uri="{FF2B5EF4-FFF2-40B4-BE49-F238E27FC236}">
                <a16:creationId xmlns:a16="http://schemas.microsoft.com/office/drawing/2014/main" id="{4E02BB9D-2A27-4927-71CF-89B2242D4605}"/>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544CF85D-12D9-9385-7AAF-E5F0FE86275F}"/>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4090666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681FE-F86C-B2F7-A2A6-7023A2B0E9B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sv-SE"/>
          </a:p>
        </p:txBody>
      </p:sp>
      <p:sp>
        <p:nvSpPr>
          <p:cNvPr id="3" name="Text Placeholder 2">
            <a:extLst>
              <a:ext uri="{FF2B5EF4-FFF2-40B4-BE49-F238E27FC236}">
                <a16:creationId xmlns:a16="http://schemas.microsoft.com/office/drawing/2014/main" id="{F7D3C685-F3D2-655A-AC06-0E67552377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24998FA-C862-47D2-DD18-D26C4B38C49E}"/>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5" name="Footer Placeholder 4">
            <a:extLst>
              <a:ext uri="{FF2B5EF4-FFF2-40B4-BE49-F238E27FC236}">
                <a16:creationId xmlns:a16="http://schemas.microsoft.com/office/drawing/2014/main" id="{4D0924A0-9CF8-62F7-AC57-389B4D5C4F45}"/>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6B364B24-0755-DBDF-C47F-67E4419893D7}"/>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3725315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FFA2D-B1C3-3995-B59D-962182A8EEED}"/>
              </a:ext>
            </a:extLst>
          </p:cNvPr>
          <p:cNvSpPr>
            <a:spLocks noGrp="1"/>
          </p:cNvSpPr>
          <p:nvPr>
            <p:ph type="title"/>
          </p:nvPr>
        </p:nvSpPr>
        <p:spPr/>
        <p:txBody>
          <a:bodyPr/>
          <a:lstStyle/>
          <a:p>
            <a:r>
              <a:rPr lang="en-GB"/>
              <a:t>Click to edit Master title style</a:t>
            </a:r>
            <a:endParaRPr lang="sv-SE"/>
          </a:p>
        </p:txBody>
      </p:sp>
      <p:sp>
        <p:nvSpPr>
          <p:cNvPr id="3" name="Content Placeholder 2">
            <a:extLst>
              <a:ext uri="{FF2B5EF4-FFF2-40B4-BE49-F238E27FC236}">
                <a16:creationId xmlns:a16="http://schemas.microsoft.com/office/drawing/2014/main" id="{DB62B6A3-214E-D603-CD5A-81D2BD13F70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Content Placeholder 3">
            <a:extLst>
              <a:ext uri="{FF2B5EF4-FFF2-40B4-BE49-F238E27FC236}">
                <a16:creationId xmlns:a16="http://schemas.microsoft.com/office/drawing/2014/main" id="{A26A3858-19C0-5E6C-3FFF-52F8FE7FF86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5" name="Date Placeholder 4">
            <a:extLst>
              <a:ext uri="{FF2B5EF4-FFF2-40B4-BE49-F238E27FC236}">
                <a16:creationId xmlns:a16="http://schemas.microsoft.com/office/drawing/2014/main" id="{3508B536-61B9-8AFD-8D7E-0E10171117A5}"/>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6" name="Footer Placeholder 5">
            <a:extLst>
              <a:ext uri="{FF2B5EF4-FFF2-40B4-BE49-F238E27FC236}">
                <a16:creationId xmlns:a16="http://schemas.microsoft.com/office/drawing/2014/main" id="{FBDDE446-B4AF-358E-6EA0-F8333B72FC8D}"/>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4AD57CAE-F3D7-90C9-BFE3-2E3C034E3A2D}"/>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182203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6ADE1-D40D-AF52-A474-BD0643BB7EEE}"/>
              </a:ext>
            </a:extLst>
          </p:cNvPr>
          <p:cNvSpPr>
            <a:spLocks noGrp="1"/>
          </p:cNvSpPr>
          <p:nvPr>
            <p:ph type="title"/>
          </p:nvPr>
        </p:nvSpPr>
        <p:spPr>
          <a:xfrm>
            <a:off x="839788" y="365125"/>
            <a:ext cx="10515600" cy="1325563"/>
          </a:xfrm>
        </p:spPr>
        <p:txBody>
          <a:bodyPr/>
          <a:lstStyle/>
          <a:p>
            <a:r>
              <a:rPr lang="en-GB"/>
              <a:t>Click to edit Master title style</a:t>
            </a:r>
            <a:endParaRPr lang="sv-SE"/>
          </a:p>
        </p:txBody>
      </p:sp>
      <p:sp>
        <p:nvSpPr>
          <p:cNvPr id="3" name="Text Placeholder 2">
            <a:extLst>
              <a:ext uri="{FF2B5EF4-FFF2-40B4-BE49-F238E27FC236}">
                <a16:creationId xmlns:a16="http://schemas.microsoft.com/office/drawing/2014/main" id="{D594A8B9-C988-84BC-4A81-DC1CD64114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E537443-33CD-5286-391E-9B9CC6E3AD1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5" name="Text Placeholder 4">
            <a:extLst>
              <a:ext uri="{FF2B5EF4-FFF2-40B4-BE49-F238E27FC236}">
                <a16:creationId xmlns:a16="http://schemas.microsoft.com/office/drawing/2014/main" id="{5A5DC5EF-9A24-56A4-C0E7-A0C408FFA2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7C26305-38BF-C3B9-034D-DCE08B5E592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7" name="Date Placeholder 6">
            <a:extLst>
              <a:ext uri="{FF2B5EF4-FFF2-40B4-BE49-F238E27FC236}">
                <a16:creationId xmlns:a16="http://schemas.microsoft.com/office/drawing/2014/main" id="{0124186D-DD20-313F-0CE7-A05BD12CD101}"/>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8" name="Footer Placeholder 7">
            <a:extLst>
              <a:ext uri="{FF2B5EF4-FFF2-40B4-BE49-F238E27FC236}">
                <a16:creationId xmlns:a16="http://schemas.microsoft.com/office/drawing/2014/main" id="{3A992F61-A50A-2006-3D89-A0B81EBCB458}"/>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C4E11190-B73B-011D-C5E5-E276AC5D079E}"/>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867750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71AF-DD46-221A-D823-44D5471D5C93}"/>
              </a:ext>
            </a:extLst>
          </p:cNvPr>
          <p:cNvSpPr>
            <a:spLocks noGrp="1"/>
          </p:cNvSpPr>
          <p:nvPr>
            <p:ph type="title"/>
          </p:nvPr>
        </p:nvSpPr>
        <p:spPr/>
        <p:txBody>
          <a:bodyPr/>
          <a:lstStyle/>
          <a:p>
            <a:r>
              <a:rPr lang="en-GB"/>
              <a:t>Click to edit Master title style</a:t>
            </a:r>
            <a:endParaRPr lang="sv-SE"/>
          </a:p>
        </p:txBody>
      </p:sp>
      <p:sp>
        <p:nvSpPr>
          <p:cNvPr id="3" name="Date Placeholder 2">
            <a:extLst>
              <a:ext uri="{FF2B5EF4-FFF2-40B4-BE49-F238E27FC236}">
                <a16:creationId xmlns:a16="http://schemas.microsoft.com/office/drawing/2014/main" id="{DC881D56-9A05-C402-40FB-3C7895A0B0DB}"/>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4" name="Footer Placeholder 3">
            <a:extLst>
              <a:ext uri="{FF2B5EF4-FFF2-40B4-BE49-F238E27FC236}">
                <a16:creationId xmlns:a16="http://schemas.microsoft.com/office/drawing/2014/main" id="{A696C096-DCC1-94FE-27DC-615B8F93A04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7ACECBE1-9469-1F51-C586-0CD3519E4244}"/>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4091985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6045D9-02FC-1446-F207-3F2B7B230CA8}"/>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3" name="Footer Placeholder 2">
            <a:extLst>
              <a:ext uri="{FF2B5EF4-FFF2-40B4-BE49-F238E27FC236}">
                <a16:creationId xmlns:a16="http://schemas.microsoft.com/office/drawing/2014/main" id="{E6C3AC13-5823-CDF2-E546-C7F5CE5A4751}"/>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D2ADCBF6-54B0-A3AA-8C5D-F3B2DAF95A13}"/>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41042785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95DC1-2ED9-2B7E-D283-07C3B76B755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sv-SE"/>
          </a:p>
        </p:txBody>
      </p:sp>
      <p:sp>
        <p:nvSpPr>
          <p:cNvPr id="3" name="Content Placeholder 2">
            <a:extLst>
              <a:ext uri="{FF2B5EF4-FFF2-40B4-BE49-F238E27FC236}">
                <a16:creationId xmlns:a16="http://schemas.microsoft.com/office/drawing/2014/main" id="{39705CE5-E273-21E3-5E6B-D8EB1D01C5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Text Placeholder 3">
            <a:extLst>
              <a:ext uri="{FF2B5EF4-FFF2-40B4-BE49-F238E27FC236}">
                <a16:creationId xmlns:a16="http://schemas.microsoft.com/office/drawing/2014/main" id="{97AFE6E1-7E53-A3D6-3896-5EAC39D808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D9469B1-1216-FAE0-7B53-F50365CBCC85}"/>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6" name="Footer Placeholder 5">
            <a:extLst>
              <a:ext uri="{FF2B5EF4-FFF2-40B4-BE49-F238E27FC236}">
                <a16:creationId xmlns:a16="http://schemas.microsoft.com/office/drawing/2014/main" id="{C904C7F5-98A3-4339-0FAB-BFE4EF60704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BD97D092-A81C-5AC5-5D49-3EC186ECDC85}"/>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21097667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7AC12-2C22-DF68-8B63-CD923ECC72B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sv-SE"/>
          </a:p>
        </p:txBody>
      </p:sp>
      <p:sp>
        <p:nvSpPr>
          <p:cNvPr id="3" name="Picture Placeholder 2">
            <a:extLst>
              <a:ext uri="{FF2B5EF4-FFF2-40B4-BE49-F238E27FC236}">
                <a16:creationId xmlns:a16="http://schemas.microsoft.com/office/drawing/2014/main" id="{2327DE11-FAF6-46B9-5A42-F25737A8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EC1651FC-F2D8-8372-D4CB-262B1F4CE5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2F9C846-D381-9EDA-93B2-32397988181F}"/>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6" name="Footer Placeholder 5">
            <a:extLst>
              <a:ext uri="{FF2B5EF4-FFF2-40B4-BE49-F238E27FC236}">
                <a16:creationId xmlns:a16="http://schemas.microsoft.com/office/drawing/2014/main" id="{E4BF48A2-79D1-A495-0CB0-8DB9D66E0B0A}"/>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EE0BA504-2CDF-7D9D-982E-35CF2298DE13}"/>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10791816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D81B-801E-F4AE-7DA3-DCF10DF7F04B}"/>
              </a:ext>
            </a:extLst>
          </p:cNvPr>
          <p:cNvSpPr>
            <a:spLocks noGrp="1"/>
          </p:cNvSpPr>
          <p:nvPr>
            <p:ph type="title"/>
          </p:nvPr>
        </p:nvSpPr>
        <p:spPr/>
        <p:txBody>
          <a:bodyPr/>
          <a:lstStyle/>
          <a:p>
            <a:r>
              <a:rPr lang="en-GB"/>
              <a:t>Click to edit Master title style</a:t>
            </a:r>
            <a:endParaRPr lang="sv-SE"/>
          </a:p>
        </p:txBody>
      </p:sp>
      <p:sp>
        <p:nvSpPr>
          <p:cNvPr id="3" name="Vertical Text Placeholder 2">
            <a:extLst>
              <a:ext uri="{FF2B5EF4-FFF2-40B4-BE49-F238E27FC236}">
                <a16:creationId xmlns:a16="http://schemas.microsoft.com/office/drawing/2014/main" id="{095D807E-56D3-A524-C6E9-2B76CC3194C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Date Placeholder 3">
            <a:extLst>
              <a:ext uri="{FF2B5EF4-FFF2-40B4-BE49-F238E27FC236}">
                <a16:creationId xmlns:a16="http://schemas.microsoft.com/office/drawing/2014/main" id="{5DF9D7EA-9EAE-358D-BA28-39BCC699DC4C}"/>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5" name="Footer Placeholder 4">
            <a:extLst>
              <a:ext uri="{FF2B5EF4-FFF2-40B4-BE49-F238E27FC236}">
                <a16:creationId xmlns:a16="http://schemas.microsoft.com/office/drawing/2014/main" id="{3A9FEC11-CEEC-887F-B2C0-9BC040822A4D}"/>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CDF5651D-FD2E-9A81-4425-8B8720E29665}"/>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32409653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1153E3-D132-513A-16E3-65B8EEB864D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sv-SE"/>
          </a:p>
        </p:txBody>
      </p:sp>
      <p:sp>
        <p:nvSpPr>
          <p:cNvPr id="3" name="Vertical Text Placeholder 2">
            <a:extLst>
              <a:ext uri="{FF2B5EF4-FFF2-40B4-BE49-F238E27FC236}">
                <a16:creationId xmlns:a16="http://schemas.microsoft.com/office/drawing/2014/main" id="{F5583DF3-E849-A7F6-9205-7BEFD74BAE7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a:p>
        </p:txBody>
      </p:sp>
      <p:sp>
        <p:nvSpPr>
          <p:cNvPr id="4" name="Date Placeholder 3">
            <a:extLst>
              <a:ext uri="{FF2B5EF4-FFF2-40B4-BE49-F238E27FC236}">
                <a16:creationId xmlns:a16="http://schemas.microsoft.com/office/drawing/2014/main" id="{6B99AA70-F3A4-F93A-747B-CAF7B6A1764C}"/>
              </a:ext>
            </a:extLst>
          </p:cNvPr>
          <p:cNvSpPr>
            <a:spLocks noGrp="1"/>
          </p:cNvSpPr>
          <p:nvPr>
            <p:ph type="dt" sz="half" idx="10"/>
          </p:nvPr>
        </p:nvSpPr>
        <p:spPr/>
        <p:txBody>
          <a:bodyPr/>
          <a:lstStyle/>
          <a:p>
            <a:fld id="{89630F57-BA89-9943-A7C4-829536298487}" type="datetimeFigureOut">
              <a:rPr lang="sv-SE" smtClean="0"/>
              <a:t>2026-10-19</a:t>
            </a:fld>
            <a:endParaRPr lang="sv-SE"/>
          </a:p>
        </p:txBody>
      </p:sp>
      <p:sp>
        <p:nvSpPr>
          <p:cNvPr id="5" name="Footer Placeholder 4">
            <a:extLst>
              <a:ext uri="{FF2B5EF4-FFF2-40B4-BE49-F238E27FC236}">
                <a16:creationId xmlns:a16="http://schemas.microsoft.com/office/drawing/2014/main" id="{F2AF5D20-5786-7773-3847-5080ED7D07D5}"/>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25BC2A50-75E4-0C9F-DF8C-9E57871DDC7B}"/>
              </a:ext>
            </a:extLst>
          </p:cNvPr>
          <p:cNvSpPr>
            <a:spLocks noGrp="1"/>
          </p:cNvSpPr>
          <p:nvPr>
            <p:ph type="sldNum" sz="quarter" idx="12"/>
          </p:nvPr>
        </p:nvSpPr>
        <p:spPr/>
        <p:txBody>
          <a:bodyPr/>
          <a:lstStyle/>
          <a:p>
            <a:fld id="{34116CCB-E11A-BA44-BC1B-0738C1DA21F1}" type="slidenum">
              <a:rPr lang="sv-SE" smtClean="0"/>
              <a:t>‹#›</a:t>
            </a:fld>
            <a:endParaRPr lang="sv-SE"/>
          </a:p>
        </p:txBody>
      </p:sp>
    </p:spTree>
    <p:extLst>
      <p:ext uri="{BB962C8B-B14F-4D97-AF65-F5344CB8AC3E}">
        <p14:creationId xmlns:p14="http://schemas.microsoft.com/office/powerpoint/2010/main" val="111855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1" name="Picture Placeholder 70">
            <a:extLst>
              <a:ext uri="{FF2B5EF4-FFF2-40B4-BE49-F238E27FC236}">
                <a16:creationId xmlns:a16="http://schemas.microsoft.com/office/drawing/2014/main" id="{D41D64E5-4E4D-DA64-5D82-849730BF3C74}"/>
              </a:ext>
            </a:extLst>
          </p:cNvPr>
          <p:cNvSpPr>
            <a:spLocks noGrp="1"/>
          </p:cNvSpPr>
          <p:nvPr>
            <p:ph type="pic" sz="quarter" idx="19"/>
          </p:nvPr>
        </p:nvSpPr>
        <p:spPr>
          <a:xfrm>
            <a:off x="6702792" y="6350"/>
            <a:ext cx="5489208" cy="5511019"/>
          </a:xfrm>
          <a:custGeom>
            <a:avLst/>
            <a:gdLst>
              <a:gd name="csX0" fmla="*/ 0 w 5489208"/>
              <a:gd name="csY0" fmla="*/ 0 h 5511019"/>
              <a:gd name="csX1" fmla="*/ 5489208 w 5489208"/>
              <a:gd name="csY1" fmla="*/ 0 h 5511019"/>
              <a:gd name="csX2" fmla="*/ 5489208 w 5489208"/>
              <a:gd name="csY2" fmla="*/ 5511019 h 5511019"/>
              <a:gd name="csX3" fmla="*/ 910667 w 5489208"/>
              <a:gd name="csY3" fmla="*/ 5511019 h 5511019"/>
              <a:gd name="csX4" fmla="*/ 821344 w 5489208"/>
              <a:gd name="csY4" fmla="*/ 5506509 h 5511019"/>
              <a:gd name="csX5" fmla="*/ 0 w 5489208"/>
              <a:gd name="csY5" fmla="*/ 4596346 h 5511019"/>
            </a:gdLst>
            <a:ahLst/>
            <a:cxnLst>
              <a:cxn ang="0">
                <a:pos x="csX0" y="csY0"/>
              </a:cxn>
              <a:cxn ang="0">
                <a:pos x="csX1" y="csY1"/>
              </a:cxn>
              <a:cxn ang="0">
                <a:pos x="csX2" y="csY2"/>
              </a:cxn>
              <a:cxn ang="0">
                <a:pos x="csX3" y="csY3"/>
              </a:cxn>
              <a:cxn ang="0">
                <a:pos x="csX4" y="csY4"/>
              </a:cxn>
              <a:cxn ang="0">
                <a:pos x="csX5" y="csY5"/>
              </a:cxn>
            </a:cxnLst>
            <a:rect l="l" t="t" r="r" b="b"/>
            <a:pathLst>
              <a:path w="5489208" h="5511019">
                <a:moveTo>
                  <a:pt x="0" y="0"/>
                </a:moveTo>
                <a:lnTo>
                  <a:pt x="5489208" y="0"/>
                </a:lnTo>
                <a:lnTo>
                  <a:pt x="5489208" y="5511019"/>
                </a:lnTo>
                <a:lnTo>
                  <a:pt x="910667" y="5511019"/>
                </a:lnTo>
                <a:lnTo>
                  <a:pt x="821344" y="5506509"/>
                </a:lnTo>
                <a:cubicBezTo>
                  <a:pt x="360007" y="5459658"/>
                  <a:pt x="0" y="5070044"/>
                  <a:pt x="0" y="4596346"/>
                </a:cubicBezTo>
                <a:close/>
              </a:path>
            </a:pathLst>
          </a:custGeom>
        </p:spPr>
        <p:txBody>
          <a:bodyPr wrap="square">
            <a:noAutofit/>
          </a:bodyPr>
          <a:lstStyle/>
          <a:p>
            <a:endParaRPr lang="en-US"/>
          </a:p>
        </p:txBody>
      </p:sp>
      <p:sp>
        <p:nvSpPr>
          <p:cNvPr id="87" name="Picture Placeholder 86">
            <a:extLst>
              <a:ext uri="{FF2B5EF4-FFF2-40B4-BE49-F238E27FC236}">
                <a16:creationId xmlns:a16="http://schemas.microsoft.com/office/drawing/2014/main" id="{8937251A-5315-B931-94E0-909C337FF32E}"/>
              </a:ext>
            </a:extLst>
          </p:cNvPr>
          <p:cNvSpPr>
            <a:spLocks noGrp="1"/>
          </p:cNvSpPr>
          <p:nvPr>
            <p:ph type="pic" sz="quarter" idx="21"/>
          </p:nvPr>
        </p:nvSpPr>
        <p:spPr>
          <a:xfrm>
            <a:off x="8275638" y="4319588"/>
            <a:ext cx="3916362" cy="2532062"/>
          </a:xfrm>
          <a:custGeom>
            <a:avLst/>
            <a:gdLst>
              <a:gd name="csX0" fmla="*/ 420024 w 3916362"/>
              <a:gd name="csY0" fmla="*/ 0 h 2532062"/>
              <a:gd name="csX1" fmla="*/ 3916362 w 3916362"/>
              <a:gd name="csY1" fmla="*/ 0 h 2532062"/>
              <a:gd name="csX2" fmla="*/ 3916362 w 3916362"/>
              <a:gd name="csY2" fmla="*/ 2532062 h 2532062"/>
              <a:gd name="csX3" fmla="*/ 0 w 3916362"/>
              <a:gd name="csY3" fmla="*/ 2532062 h 2532062"/>
              <a:gd name="csX4" fmla="*/ 0 w 3916362"/>
              <a:gd name="csY4" fmla="*/ 413940 h 2532062"/>
              <a:gd name="csX5" fmla="*/ 7691 w 3916362"/>
              <a:gd name="csY5" fmla="*/ 337648 h 2532062"/>
              <a:gd name="csX6" fmla="*/ 336966 w 3916362"/>
              <a:gd name="csY6" fmla="*/ 8373 h 253206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16362" h="2532062">
                <a:moveTo>
                  <a:pt x="420024" y="0"/>
                </a:moveTo>
                <a:lnTo>
                  <a:pt x="3916362" y="0"/>
                </a:lnTo>
                <a:lnTo>
                  <a:pt x="3916362" y="2532062"/>
                </a:lnTo>
                <a:lnTo>
                  <a:pt x="0" y="2532062"/>
                </a:lnTo>
                <a:lnTo>
                  <a:pt x="0" y="413940"/>
                </a:lnTo>
                <a:lnTo>
                  <a:pt x="7691" y="337648"/>
                </a:lnTo>
                <a:cubicBezTo>
                  <a:pt x="41512" y="172371"/>
                  <a:pt x="171689" y="42193"/>
                  <a:pt x="336966" y="8373"/>
                </a:cubicBezTo>
                <a:close/>
              </a:path>
            </a:pathLst>
          </a:custGeom>
          <a:solidFill>
            <a:schemeClr val="tx1"/>
          </a:solidFill>
        </p:spPr>
        <p:txBody>
          <a:bodyPr wrap="square">
            <a:noAutofit/>
          </a:bodyPr>
          <a:lstStyle/>
          <a:p>
            <a:endParaRPr lang="en-US"/>
          </a:p>
        </p:txBody>
      </p:sp>
      <p:sp>
        <p:nvSpPr>
          <p:cNvPr id="39" name="Text Placeholder 38">
            <a:extLst>
              <a:ext uri="{FF2B5EF4-FFF2-40B4-BE49-F238E27FC236}">
                <a16:creationId xmlns:a16="http://schemas.microsoft.com/office/drawing/2014/main" id="{9181A73D-EA75-EABC-4691-D9C3ECCAC418}"/>
              </a:ext>
            </a:extLst>
          </p:cNvPr>
          <p:cNvSpPr>
            <a:spLocks noGrp="1"/>
          </p:cNvSpPr>
          <p:nvPr>
            <p:ph type="body" sz="quarter" idx="13" hasCustomPrompt="1"/>
          </p:nvPr>
        </p:nvSpPr>
        <p:spPr>
          <a:xfrm rot="16200000">
            <a:off x="4854485" y="1674554"/>
            <a:ext cx="3360737" cy="185609"/>
          </a:xfrm>
        </p:spPr>
        <p:txBody>
          <a:bodyPr/>
          <a:lstStyle>
            <a:lvl1pPr marL="228600" marR="0" indent="-22860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atin typeface="Calibri" panose="020F0502020204030204" pitchFamily="34" charset="0"/>
                <a:cs typeface="Calibri" panose="020F0502020204030204" pitchFamily="34" charset="0"/>
              </a:defRPr>
            </a:lvl1pPr>
            <a:lvl2pPr>
              <a:buNone/>
              <a:defRPr/>
            </a:lvl2pPr>
            <a:lvl3pPr>
              <a:buNone/>
              <a:defRPr/>
            </a:lvl3pPr>
            <a:lvl4pPr>
              <a:buNone/>
              <a:defRPr/>
            </a:lvl4pPr>
            <a:lvl5pPr>
              <a:buNone/>
              <a:defRPr/>
            </a:lvl5p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800" dirty="0">
                <a:latin typeface="Aptos Display"/>
              </a:rPr>
              <a:t>Det </a:t>
            </a:r>
            <a:r>
              <a:rPr lang="en-US" sz="800" dirty="0" err="1">
                <a:latin typeface="Aptos Display"/>
              </a:rPr>
              <a:t>här</a:t>
            </a:r>
            <a:r>
              <a:rPr lang="en-US" sz="800" dirty="0">
                <a:latin typeface="Aptos Display"/>
              </a:rPr>
              <a:t> </a:t>
            </a:r>
            <a:r>
              <a:rPr lang="en-US" sz="800" dirty="0" err="1">
                <a:latin typeface="Aptos Display"/>
              </a:rPr>
              <a:t>är</a:t>
            </a:r>
            <a:r>
              <a:rPr lang="en-US" sz="800" dirty="0">
                <a:latin typeface="Aptos Display"/>
              </a:rPr>
              <a:t> </a:t>
            </a:r>
            <a:r>
              <a:rPr lang="en-US" sz="800" dirty="0" err="1">
                <a:latin typeface="Aptos Display"/>
              </a:rPr>
              <a:t>ett</a:t>
            </a:r>
            <a:r>
              <a:rPr lang="en-US" sz="800" dirty="0">
                <a:latin typeface="Aptos Display"/>
              </a:rPr>
              <a:t> </a:t>
            </a:r>
            <a:r>
              <a:rPr lang="en-US" sz="800" dirty="0" err="1">
                <a:latin typeface="Aptos Display"/>
              </a:rPr>
              <a:t>exempel</a:t>
            </a:r>
            <a:r>
              <a:rPr lang="en-US" sz="800" dirty="0">
                <a:latin typeface="Aptos Display"/>
              </a:rPr>
              <a:t> </a:t>
            </a:r>
            <a:r>
              <a:rPr lang="en-US" sz="800" dirty="0" err="1">
                <a:latin typeface="Aptos Display"/>
              </a:rPr>
              <a:t>på</a:t>
            </a:r>
            <a:r>
              <a:rPr lang="en-US" sz="800" dirty="0">
                <a:latin typeface="Aptos Display"/>
              </a:rPr>
              <a:t> </a:t>
            </a:r>
            <a:r>
              <a:rPr lang="en-US" sz="800" dirty="0" err="1">
                <a:latin typeface="Aptos Display"/>
              </a:rPr>
              <a:t>en</a:t>
            </a:r>
            <a:r>
              <a:rPr lang="en-US" sz="800" dirty="0">
                <a:latin typeface="Aptos Display"/>
              </a:rPr>
              <a:t> </a:t>
            </a:r>
            <a:r>
              <a:rPr lang="en-US" sz="800" dirty="0" err="1">
                <a:latin typeface="Aptos Display"/>
              </a:rPr>
              <a:t>bildkälla</a:t>
            </a:r>
            <a:r>
              <a:rPr lang="en-US" sz="800" dirty="0">
                <a:latin typeface="Aptos Display"/>
              </a:rPr>
              <a:t>.</a:t>
            </a:r>
            <a:endParaRPr lang="en-US" sz="800" dirty="0"/>
          </a:p>
          <a:p>
            <a:pPr lvl="0"/>
            <a:endParaRPr lang="en-US" dirty="0"/>
          </a:p>
        </p:txBody>
      </p:sp>
      <p:pic>
        <p:nvPicPr>
          <p:cNvPr id="61" name="Picture 60">
            <a:extLst>
              <a:ext uri="{FF2B5EF4-FFF2-40B4-BE49-F238E27FC236}">
                <a16:creationId xmlns:a16="http://schemas.microsoft.com/office/drawing/2014/main" id="{D5968144-D3BA-08EB-FD82-73FD2F7252B3}"/>
              </a:ext>
            </a:extLst>
          </p:cNvPr>
          <p:cNvPicPr>
            <a:picLocks noChangeAspect="1"/>
          </p:cNvPicPr>
          <p:nvPr userDrawn="1"/>
        </p:nvPicPr>
        <p:blipFill>
          <a:blip r:embed="rId2"/>
          <a:stretch>
            <a:fillRect/>
          </a:stretch>
        </p:blipFill>
        <p:spPr>
          <a:xfrm>
            <a:off x="656357" y="-5568"/>
            <a:ext cx="2771384" cy="6858000"/>
          </a:xfrm>
          <a:prstGeom prst="rect">
            <a:avLst/>
          </a:prstGeom>
        </p:spPr>
      </p:pic>
      <p:sp>
        <p:nvSpPr>
          <p:cNvPr id="75" name="Text Placeholder 63">
            <a:extLst>
              <a:ext uri="{FF2B5EF4-FFF2-40B4-BE49-F238E27FC236}">
                <a16:creationId xmlns:a16="http://schemas.microsoft.com/office/drawing/2014/main" id="{6E515341-1A0B-FDA3-2FD6-5D39FE00533A}"/>
              </a:ext>
            </a:extLst>
          </p:cNvPr>
          <p:cNvSpPr>
            <a:spLocks noGrp="1"/>
          </p:cNvSpPr>
          <p:nvPr>
            <p:ph type="body" sz="quarter" idx="20" hasCustomPrompt="1"/>
          </p:nvPr>
        </p:nvSpPr>
        <p:spPr>
          <a:xfrm>
            <a:off x="8668701" y="4707931"/>
            <a:ext cx="3131875" cy="1750141"/>
          </a:xfrm>
          <a:solidFill>
            <a:schemeClr val="tx1"/>
          </a:solidFill>
        </p:spPr>
        <p:txBody>
          <a:bodyPr/>
          <a:lstStyle>
            <a:lvl1pPr marL="9525" indent="0" algn="r">
              <a:buNone/>
              <a:tabLst/>
              <a:defRPr sz="2400" b="0">
                <a:solidFill>
                  <a:schemeClr val="bg1"/>
                </a:solidFill>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Här</a:t>
            </a:r>
            <a:r>
              <a:rPr lang="en-US" dirty="0"/>
              <a:t> </a:t>
            </a:r>
            <a:r>
              <a:rPr lang="en-US" dirty="0" err="1"/>
              <a:t>kan</a:t>
            </a:r>
            <a:r>
              <a:rPr lang="en-US" dirty="0"/>
              <a:t> man </a:t>
            </a:r>
            <a:r>
              <a:rPr lang="en-US" dirty="0" err="1"/>
              <a:t>skriva</a:t>
            </a:r>
            <a:r>
              <a:rPr lang="en-US" dirty="0"/>
              <a:t> </a:t>
            </a:r>
            <a:r>
              <a:rPr lang="en-US" dirty="0" err="1"/>
              <a:t>en</a:t>
            </a:r>
            <a:r>
              <a:rPr lang="en-US" dirty="0"/>
              <a:t> text om till </a:t>
            </a:r>
            <a:r>
              <a:rPr lang="en-US" dirty="0" err="1"/>
              <a:t>exempel</a:t>
            </a:r>
            <a:r>
              <a:rPr lang="en-US" dirty="0"/>
              <a:t> </a:t>
            </a:r>
            <a:r>
              <a:rPr lang="en-US" dirty="0" err="1"/>
              <a:t>en</a:t>
            </a:r>
            <a:r>
              <a:rPr lang="en-US" dirty="0"/>
              <a:t> trend, </a:t>
            </a:r>
            <a:r>
              <a:rPr lang="en-US" dirty="0" err="1"/>
              <a:t>omvärlden</a:t>
            </a:r>
            <a:r>
              <a:rPr lang="en-US" dirty="0"/>
              <a:t>, </a:t>
            </a:r>
            <a:r>
              <a:rPr lang="en-US" dirty="0" err="1"/>
              <a:t>en</a:t>
            </a:r>
            <a:r>
              <a:rPr lang="en-US" dirty="0"/>
              <a:t> </a:t>
            </a:r>
            <a:r>
              <a:rPr lang="en-US" dirty="0" err="1"/>
              <a:t>nyhet</a:t>
            </a:r>
            <a:r>
              <a:rPr lang="en-US" dirty="0"/>
              <a:t> </a:t>
            </a:r>
            <a:r>
              <a:rPr lang="en-US" dirty="0" err="1"/>
              <a:t>eller</a:t>
            </a:r>
            <a:r>
              <a:rPr lang="en-US" dirty="0"/>
              <a:t> </a:t>
            </a:r>
            <a:r>
              <a:rPr lang="en-US" dirty="0" err="1"/>
              <a:t>vad</a:t>
            </a:r>
            <a:r>
              <a:rPr lang="en-US" dirty="0"/>
              <a:t> </a:t>
            </a:r>
            <a:r>
              <a:rPr lang="en-US" dirty="0" err="1"/>
              <a:t>som</a:t>
            </a:r>
            <a:r>
              <a:rPr lang="en-US" dirty="0"/>
              <a:t> </a:t>
            </a:r>
            <a:r>
              <a:rPr lang="en-US" dirty="0" err="1"/>
              <a:t>helst</a:t>
            </a:r>
            <a:r>
              <a:rPr lang="en-US" dirty="0"/>
              <a:t> </a:t>
            </a:r>
            <a:r>
              <a:rPr lang="en-US" dirty="0" err="1"/>
              <a:t>som</a:t>
            </a:r>
            <a:r>
              <a:rPr lang="en-US" dirty="0"/>
              <a:t> man </a:t>
            </a:r>
            <a:r>
              <a:rPr lang="en-US" dirty="0" err="1"/>
              <a:t>vill</a:t>
            </a:r>
            <a:r>
              <a:rPr lang="en-US" dirty="0"/>
              <a:t>!</a:t>
            </a:r>
          </a:p>
        </p:txBody>
      </p:sp>
      <p:sp>
        <p:nvSpPr>
          <p:cNvPr id="88" name="Text Placeholder 63">
            <a:extLst>
              <a:ext uri="{FF2B5EF4-FFF2-40B4-BE49-F238E27FC236}">
                <a16:creationId xmlns:a16="http://schemas.microsoft.com/office/drawing/2014/main" id="{65306E0C-7CFC-8C84-CEDD-25A9C25F4C9B}"/>
              </a:ext>
            </a:extLst>
          </p:cNvPr>
          <p:cNvSpPr>
            <a:spLocks noGrp="1"/>
          </p:cNvSpPr>
          <p:nvPr>
            <p:ph type="body" sz="quarter" idx="23" hasCustomPrompt="1"/>
          </p:nvPr>
        </p:nvSpPr>
        <p:spPr>
          <a:xfrm>
            <a:off x="2236787" y="6018170"/>
            <a:ext cx="3859213" cy="313805"/>
          </a:xfrm>
        </p:spPr>
        <p:txBody>
          <a:bodyPr/>
          <a:lstStyle>
            <a:lvl1pPr marL="9525" indent="0" algn="l">
              <a:buNone/>
              <a:tabLst/>
              <a:defRPr sz="1800" b="1">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detärenexempellänk.se</a:t>
            </a:r>
            <a:endParaRPr lang="en-US" dirty="0"/>
          </a:p>
        </p:txBody>
      </p:sp>
      <p:sp>
        <p:nvSpPr>
          <p:cNvPr id="89" name="Text Placeholder 63">
            <a:extLst>
              <a:ext uri="{FF2B5EF4-FFF2-40B4-BE49-F238E27FC236}">
                <a16:creationId xmlns:a16="http://schemas.microsoft.com/office/drawing/2014/main" id="{93A30C09-79EF-5CC7-4AB7-1F431260F437}"/>
              </a:ext>
            </a:extLst>
          </p:cNvPr>
          <p:cNvSpPr>
            <a:spLocks noGrp="1"/>
          </p:cNvSpPr>
          <p:nvPr>
            <p:ph type="body" sz="quarter" idx="24" hasCustomPrompt="1"/>
          </p:nvPr>
        </p:nvSpPr>
        <p:spPr>
          <a:xfrm>
            <a:off x="2236787" y="5086294"/>
            <a:ext cx="3859213" cy="813062"/>
          </a:xfrm>
        </p:spPr>
        <p:txBody>
          <a:bodyPr/>
          <a:lstStyle>
            <a:lvl1pPr marL="9525" indent="0" algn="l">
              <a:buNone/>
              <a:tabLst/>
              <a:defRPr sz="1800" b="1">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Diskutera</a:t>
            </a:r>
            <a:r>
              <a:rPr lang="en-US" dirty="0"/>
              <a:t>: Detta </a:t>
            </a:r>
            <a:r>
              <a:rPr lang="en-US" dirty="0" err="1"/>
              <a:t>är</a:t>
            </a:r>
            <a:r>
              <a:rPr lang="en-US" dirty="0"/>
              <a:t> </a:t>
            </a:r>
            <a:r>
              <a:rPr lang="en-US" dirty="0" err="1"/>
              <a:t>ett</a:t>
            </a:r>
            <a:r>
              <a:rPr lang="en-US" dirty="0"/>
              <a:t> </a:t>
            </a:r>
            <a:r>
              <a:rPr lang="en-US" dirty="0" err="1"/>
              <a:t>exempel</a:t>
            </a:r>
            <a:r>
              <a:rPr lang="en-US" dirty="0"/>
              <a:t> </a:t>
            </a:r>
            <a:r>
              <a:rPr lang="en-US" dirty="0" err="1"/>
              <a:t>på</a:t>
            </a:r>
            <a:r>
              <a:rPr lang="en-US" dirty="0"/>
              <a:t> </a:t>
            </a:r>
            <a:r>
              <a:rPr lang="en-US" dirty="0" err="1"/>
              <a:t>en</a:t>
            </a:r>
            <a:r>
              <a:rPr lang="en-US" dirty="0"/>
              <a:t> </a:t>
            </a:r>
            <a:r>
              <a:rPr lang="en-US" dirty="0" err="1"/>
              <a:t>diskussionspunkt</a:t>
            </a:r>
            <a:r>
              <a:rPr lang="en-US" dirty="0"/>
              <a:t> för </a:t>
            </a:r>
            <a:r>
              <a:rPr lang="en-US" dirty="0" err="1"/>
              <a:t>klassen</a:t>
            </a:r>
            <a:r>
              <a:rPr lang="en-US" dirty="0"/>
              <a:t>.</a:t>
            </a:r>
          </a:p>
        </p:txBody>
      </p:sp>
      <p:sp>
        <p:nvSpPr>
          <p:cNvPr id="92" name="Text Placeholder 63">
            <a:extLst>
              <a:ext uri="{FF2B5EF4-FFF2-40B4-BE49-F238E27FC236}">
                <a16:creationId xmlns:a16="http://schemas.microsoft.com/office/drawing/2014/main" id="{7949EBFE-EFA0-084D-A81C-1620B67E62C6}"/>
              </a:ext>
            </a:extLst>
          </p:cNvPr>
          <p:cNvSpPr>
            <a:spLocks noGrp="1"/>
          </p:cNvSpPr>
          <p:nvPr>
            <p:ph type="body" sz="quarter" idx="25" hasCustomPrompt="1"/>
          </p:nvPr>
        </p:nvSpPr>
        <p:spPr>
          <a:xfrm>
            <a:off x="2244725" y="1628615"/>
            <a:ext cx="3859213" cy="3061372"/>
          </a:xfrm>
        </p:spPr>
        <p:txBody>
          <a:bodyPr/>
          <a:lstStyle>
            <a:lvl1pPr marL="9525" indent="0" algn="l">
              <a:buNone/>
              <a:tabLst/>
              <a:defRPr sz="1800" b="0">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a:t>
            </a:r>
          </a:p>
        </p:txBody>
      </p:sp>
      <p:sp>
        <p:nvSpPr>
          <p:cNvPr id="2" name="Title 1">
            <a:extLst>
              <a:ext uri="{FF2B5EF4-FFF2-40B4-BE49-F238E27FC236}">
                <a16:creationId xmlns:a16="http://schemas.microsoft.com/office/drawing/2014/main" id="{F6E469A1-825E-7A92-5664-6B7F8FC77CF4}"/>
              </a:ext>
            </a:extLst>
          </p:cNvPr>
          <p:cNvSpPr>
            <a:spLocks noGrp="1"/>
          </p:cNvSpPr>
          <p:nvPr>
            <p:ph type="title" hasCustomPrompt="1"/>
          </p:nvPr>
        </p:nvSpPr>
        <p:spPr>
          <a:xfrm>
            <a:off x="2240755" y="447675"/>
            <a:ext cx="3867151" cy="912813"/>
          </a:xfrm>
        </p:spPr>
        <p:txBody>
          <a:bodyPr anchor="b"/>
          <a:lstStyle>
            <a:lvl1pPr>
              <a:defRPr sz="3600" b="1"/>
            </a:lvl1pPr>
          </a:lstStyle>
          <a:p>
            <a:r>
              <a:rPr lang="en-GB" dirty="0" err="1"/>
              <a:t>Inforuta</a:t>
            </a:r>
            <a:r>
              <a:rPr lang="en-GB" dirty="0"/>
              <a:t> 1 image</a:t>
            </a:r>
            <a:endParaRPr lang="sv-SE" dirty="0"/>
          </a:p>
        </p:txBody>
      </p:sp>
    </p:spTree>
    <p:extLst>
      <p:ext uri="{BB962C8B-B14F-4D97-AF65-F5344CB8AC3E}">
        <p14:creationId xmlns:p14="http://schemas.microsoft.com/office/powerpoint/2010/main" val="3798024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5387B7C3-253F-AAA4-CCF2-69E1E9DE294C}"/>
              </a:ext>
            </a:extLst>
          </p:cNvPr>
          <p:cNvSpPr>
            <a:spLocks noGrp="1"/>
          </p:cNvSpPr>
          <p:nvPr>
            <p:ph type="pic" sz="quarter" idx="26"/>
          </p:nvPr>
        </p:nvSpPr>
        <p:spPr>
          <a:xfrm>
            <a:off x="6702792" y="-12367"/>
            <a:ext cx="5489208" cy="3558842"/>
          </a:xfrm>
          <a:custGeom>
            <a:avLst/>
            <a:gdLst>
              <a:gd name="csX0" fmla="*/ 0 w 5489208"/>
              <a:gd name="csY0" fmla="*/ 0 h 3558842"/>
              <a:gd name="csX1" fmla="*/ 5489208 w 5489208"/>
              <a:gd name="csY1" fmla="*/ 0 h 3558842"/>
              <a:gd name="csX2" fmla="*/ 5489208 w 5489208"/>
              <a:gd name="csY2" fmla="*/ 3558842 h 3558842"/>
              <a:gd name="csX3" fmla="*/ 587223 w 5489208"/>
              <a:gd name="csY3" fmla="*/ 3558842 h 3558842"/>
              <a:gd name="csX4" fmla="*/ 473693 w 5489208"/>
              <a:gd name="csY4" fmla="*/ 3547397 h 3558842"/>
              <a:gd name="csX5" fmla="*/ 0 w 5489208"/>
              <a:gd name="csY5" fmla="*/ 2966196 h 3558842"/>
            </a:gdLst>
            <a:ahLst/>
            <a:cxnLst>
              <a:cxn ang="0">
                <a:pos x="csX0" y="csY0"/>
              </a:cxn>
              <a:cxn ang="0">
                <a:pos x="csX1" y="csY1"/>
              </a:cxn>
              <a:cxn ang="0">
                <a:pos x="csX2" y="csY2"/>
              </a:cxn>
              <a:cxn ang="0">
                <a:pos x="csX3" y="csY3"/>
              </a:cxn>
              <a:cxn ang="0">
                <a:pos x="csX4" y="csY4"/>
              </a:cxn>
              <a:cxn ang="0">
                <a:pos x="csX5" y="csY5"/>
              </a:cxn>
            </a:cxnLst>
            <a:rect l="l" t="t" r="r" b="b"/>
            <a:pathLst>
              <a:path w="5489208" h="3558842">
                <a:moveTo>
                  <a:pt x="0" y="0"/>
                </a:moveTo>
                <a:lnTo>
                  <a:pt x="5489208" y="0"/>
                </a:lnTo>
                <a:lnTo>
                  <a:pt x="5489208" y="3558842"/>
                </a:lnTo>
                <a:lnTo>
                  <a:pt x="587223" y="3558842"/>
                </a:lnTo>
                <a:lnTo>
                  <a:pt x="473693" y="3547397"/>
                </a:lnTo>
                <a:cubicBezTo>
                  <a:pt x="203357" y="3492079"/>
                  <a:pt x="0" y="3252886"/>
                  <a:pt x="0" y="2966196"/>
                </a:cubicBezTo>
                <a:close/>
              </a:path>
            </a:pathLst>
          </a:custGeom>
        </p:spPr>
        <p:txBody>
          <a:bodyPr wrap="square">
            <a:noAutofit/>
          </a:bodyPr>
          <a:lstStyle/>
          <a:p>
            <a:endParaRPr lang="en-US"/>
          </a:p>
        </p:txBody>
      </p:sp>
      <p:sp>
        <p:nvSpPr>
          <p:cNvPr id="16" name="Picture Placeholder 86">
            <a:extLst>
              <a:ext uri="{FF2B5EF4-FFF2-40B4-BE49-F238E27FC236}">
                <a16:creationId xmlns:a16="http://schemas.microsoft.com/office/drawing/2014/main" id="{7FFD959E-BFB1-79B7-B88E-D8545645BF26}"/>
              </a:ext>
            </a:extLst>
          </p:cNvPr>
          <p:cNvSpPr>
            <a:spLocks noGrp="1"/>
          </p:cNvSpPr>
          <p:nvPr>
            <p:ph type="pic" sz="quarter" idx="21"/>
          </p:nvPr>
        </p:nvSpPr>
        <p:spPr>
          <a:xfrm>
            <a:off x="8275638" y="4319588"/>
            <a:ext cx="3916362" cy="2532062"/>
          </a:xfrm>
          <a:custGeom>
            <a:avLst/>
            <a:gdLst>
              <a:gd name="csX0" fmla="*/ 420024 w 3916362"/>
              <a:gd name="csY0" fmla="*/ 0 h 2532062"/>
              <a:gd name="csX1" fmla="*/ 3916362 w 3916362"/>
              <a:gd name="csY1" fmla="*/ 0 h 2532062"/>
              <a:gd name="csX2" fmla="*/ 3916362 w 3916362"/>
              <a:gd name="csY2" fmla="*/ 2532062 h 2532062"/>
              <a:gd name="csX3" fmla="*/ 0 w 3916362"/>
              <a:gd name="csY3" fmla="*/ 2532062 h 2532062"/>
              <a:gd name="csX4" fmla="*/ 0 w 3916362"/>
              <a:gd name="csY4" fmla="*/ 413940 h 2532062"/>
              <a:gd name="csX5" fmla="*/ 7691 w 3916362"/>
              <a:gd name="csY5" fmla="*/ 337648 h 2532062"/>
              <a:gd name="csX6" fmla="*/ 336966 w 3916362"/>
              <a:gd name="csY6" fmla="*/ 8373 h 253206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916362" h="2532062">
                <a:moveTo>
                  <a:pt x="420024" y="0"/>
                </a:moveTo>
                <a:lnTo>
                  <a:pt x="3916362" y="0"/>
                </a:lnTo>
                <a:lnTo>
                  <a:pt x="3916362" y="2532062"/>
                </a:lnTo>
                <a:lnTo>
                  <a:pt x="0" y="2532062"/>
                </a:lnTo>
                <a:lnTo>
                  <a:pt x="0" y="413940"/>
                </a:lnTo>
                <a:lnTo>
                  <a:pt x="7691" y="337648"/>
                </a:lnTo>
                <a:cubicBezTo>
                  <a:pt x="41512" y="172371"/>
                  <a:pt x="171689" y="42193"/>
                  <a:pt x="336966" y="8373"/>
                </a:cubicBezTo>
                <a:close/>
              </a:path>
            </a:pathLst>
          </a:custGeom>
          <a:solidFill>
            <a:schemeClr val="tx1"/>
          </a:solidFill>
        </p:spPr>
        <p:txBody>
          <a:bodyPr wrap="square">
            <a:noAutofit/>
          </a:bodyPr>
          <a:lstStyle/>
          <a:p>
            <a:endParaRPr lang="en-US"/>
          </a:p>
        </p:txBody>
      </p:sp>
      <p:sp>
        <p:nvSpPr>
          <p:cNvPr id="17" name="Text Placeholder 38">
            <a:extLst>
              <a:ext uri="{FF2B5EF4-FFF2-40B4-BE49-F238E27FC236}">
                <a16:creationId xmlns:a16="http://schemas.microsoft.com/office/drawing/2014/main" id="{5CF2638D-ECB2-2C73-B57F-35D97B37B5FC}"/>
              </a:ext>
            </a:extLst>
          </p:cNvPr>
          <p:cNvSpPr>
            <a:spLocks noGrp="1"/>
          </p:cNvSpPr>
          <p:nvPr>
            <p:ph type="body" sz="quarter" idx="13" hasCustomPrompt="1"/>
          </p:nvPr>
        </p:nvSpPr>
        <p:spPr>
          <a:xfrm rot="16200000">
            <a:off x="4854485" y="1674554"/>
            <a:ext cx="3360737" cy="185609"/>
          </a:xfrm>
        </p:spPr>
        <p:txBody>
          <a:bodyPr/>
          <a:lstStyle>
            <a:lvl1pPr marL="228600" marR="0" indent="-22860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atin typeface="Calibri" panose="020F0502020204030204" pitchFamily="34" charset="0"/>
                <a:cs typeface="Calibri" panose="020F0502020204030204" pitchFamily="34" charset="0"/>
              </a:defRPr>
            </a:lvl1pPr>
            <a:lvl2pPr>
              <a:buNone/>
              <a:defRPr/>
            </a:lvl2pPr>
            <a:lvl3pPr>
              <a:buNone/>
              <a:defRPr/>
            </a:lvl3pPr>
            <a:lvl4pPr>
              <a:buNone/>
              <a:defRPr/>
            </a:lvl4pPr>
            <a:lvl5pPr>
              <a:buNone/>
              <a:defRPr/>
            </a:lvl5p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800" dirty="0">
                <a:latin typeface="Aptos Display"/>
              </a:rPr>
              <a:t>Det </a:t>
            </a:r>
            <a:r>
              <a:rPr lang="en-US" sz="800" dirty="0" err="1">
                <a:latin typeface="Aptos Display"/>
              </a:rPr>
              <a:t>här</a:t>
            </a:r>
            <a:r>
              <a:rPr lang="en-US" sz="800" dirty="0">
                <a:latin typeface="Aptos Display"/>
              </a:rPr>
              <a:t> </a:t>
            </a:r>
            <a:r>
              <a:rPr lang="en-US" sz="800" dirty="0" err="1">
                <a:latin typeface="Aptos Display"/>
              </a:rPr>
              <a:t>är</a:t>
            </a:r>
            <a:r>
              <a:rPr lang="en-US" sz="800" dirty="0">
                <a:latin typeface="Aptos Display"/>
              </a:rPr>
              <a:t> </a:t>
            </a:r>
            <a:r>
              <a:rPr lang="en-US" sz="800" dirty="0" err="1">
                <a:latin typeface="Aptos Display"/>
              </a:rPr>
              <a:t>ett</a:t>
            </a:r>
            <a:r>
              <a:rPr lang="en-US" sz="800" dirty="0">
                <a:latin typeface="Aptos Display"/>
              </a:rPr>
              <a:t> </a:t>
            </a:r>
            <a:r>
              <a:rPr lang="en-US" sz="800" dirty="0" err="1">
                <a:latin typeface="Aptos Display"/>
              </a:rPr>
              <a:t>exempel</a:t>
            </a:r>
            <a:r>
              <a:rPr lang="en-US" sz="800" dirty="0">
                <a:latin typeface="Aptos Display"/>
              </a:rPr>
              <a:t> </a:t>
            </a:r>
            <a:r>
              <a:rPr lang="en-US" sz="800" dirty="0" err="1">
                <a:latin typeface="Aptos Display"/>
              </a:rPr>
              <a:t>på</a:t>
            </a:r>
            <a:r>
              <a:rPr lang="en-US" sz="800" dirty="0">
                <a:latin typeface="Aptos Display"/>
              </a:rPr>
              <a:t> </a:t>
            </a:r>
            <a:r>
              <a:rPr lang="en-US" sz="800" dirty="0" err="1">
                <a:latin typeface="Aptos Display"/>
              </a:rPr>
              <a:t>en</a:t>
            </a:r>
            <a:r>
              <a:rPr lang="en-US" sz="800" dirty="0">
                <a:latin typeface="Aptos Display"/>
              </a:rPr>
              <a:t> </a:t>
            </a:r>
            <a:r>
              <a:rPr lang="en-US" sz="800" dirty="0" err="1">
                <a:latin typeface="Aptos Display"/>
              </a:rPr>
              <a:t>bildkälla</a:t>
            </a:r>
            <a:r>
              <a:rPr lang="en-US" sz="800" dirty="0">
                <a:latin typeface="Aptos Display"/>
              </a:rPr>
              <a:t>.</a:t>
            </a:r>
            <a:endParaRPr lang="en-US" sz="800" dirty="0"/>
          </a:p>
          <a:p>
            <a:pPr lvl="0"/>
            <a:endParaRPr lang="en-US" dirty="0"/>
          </a:p>
        </p:txBody>
      </p:sp>
      <p:pic>
        <p:nvPicPr>
          <p:cNvPr id="18" name="Picture 17">
            <a:extLst>
              <a:ext uri="{FF2B5EF4-FFF2-40B4-BE49-F238E27FC236}">
                <a16:creationId xmlns:a16="http://schemas.microsoft.com/office/drawing/2014/main" id="{F11A6221-32B8-70A8-BF84-7081E43AD371}"/>
              </a:ext>
            </a:extLst>
          </p:cNvPr>
          <p:cNvPicPr>
            <a:picLocks noChangeAspect="1"/>
          </p:cNvPicPr>
          <p:nvPr userDrawn="1"/>
        </p:nvPicPr>
        <p:blipFill>
          <a:blip r:embed="rId2"/>
          <a:stretch>
            <a:fillRect/>
          </a:stretch>
        </p:blipFill>
        <p:spPr>
          <a:xfrm>
            <a:off x="656357" y="-5568"/>
            <a:ext cx="2771384" cy="6858000"/>
          </a:xfrm>
          <a:prstGeom prst="rect">
            <a:avLst/>
          </a:prstGeom>
        </p:spPr>
      </p:pic>
      <p:sp>
        <p:nvSpPr>
          <p:cNvPr id="20" name="Text Placeholder 63">
            <a:extLst>
              <a:ext uri="{FF2B5EF4-FFF2-40B4-BE49-F238E27FC236}">
                <a16:creationId xmlns:a16="http://schemas.microsoft.com/office/drawing/2014/main" id="{C1C55740-CA0A-0FCD-85C2-759BEB58CF4C}"/>
              </a:ext>
            </a:extLst>
          </p:cNvPr>
          <p:cNvSpPr>
            <a:spLocks noGrp="1"/>
          </p:cNvSpPr>
          <p:nvPr>
            <p:ph type="body" sz="quarter" idx="20" hasCustomPrompt="1"/>
          </p:nvPr>
        </p:nvSpPr>
        <p:spPr>
          <a:xfrm>
            <a:off x="8668701" y="4707931"/>
            <a:ext cx="3131875" cy="1750141"/>
          </a:xfrm>
          <a:solidFill>
            <a:schemeClr val="tx1"/>
          </a:solidFill>
        </p:spPr>
        <p:txBody>
          <a:bodyPr/>
          <a:lstStyle>
            <a:lvl1pPr marL="9525" indent="0" algn="r">
              <a:buNone/>
              <a:tabLst/>
              <a:defRPr sz="2400" b="0">
                <a:solidFill>
                  <a:schemeClr val="bg1"/>
                </a:solidFill>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Här</a:t>
            </a:r>
            <a:r>
              <a:rPr lang="en-US" dirty="0"/>
              <a:t> </a:t>
            </a:r>
            <a:r>
              <a:rPr lang="en-US" dirty="0" err="1"/>
              <a:t>kan</a:t>
            </a:r>
            <a:r>
              <a:rPr lang="en-US" dirty="0"/>
              <a:t> man </a:t>
            </a:r>
            <a:r>
              <a:rPr lang="en-US" dirty="0" err="1"/>
              <a:t>skriva</a:t>
            </a:r>
            <a:r>
              <a:rPr lang="en-US" dirty="0"/>
              <a:t> </a:t>
            </a:r>
            <a:r>
              <a:rPr lang="en-US" dirty="0" err="1"/>
              <a:t>en</a:t>
            </a:r>
            <a:r>
              <a:rPr lang="en-US" dirty="0"/>
              <a:t> text om till </a:t>
            </a:r>
            <a:r>
              <a:rPr lang="en-US" dirty="0" err="1"/>
              <a:t>exempel</a:t>
            </a:r>
            <a:r>
              <a:rPr lang="en-US" dirty="0"/>
              <a:t> </a:t>
            </a:r>
            <a:r>
              <a:rPr lang="en-US" dirty="0" err="1"/>
              <a:t>en</a:t>
            </a:r>
            <a:r>
              <a:rPr lang="en-US" dirty="0"/>
              <a:t> trend, </a:t>
            </a:r>
            <a:r>
              <a:rPr lang="en-US" dirty="0" err="1"/>
              <a:t>omvärlden</a:t>
            </a:r>
            <a:r>
              <a:rPr lang="en-US" dirty="0"/>
              <a:t>, </a:t>
            </a:r>
            <a:r>
              <a:rPr lang="en-US" dirty="0" err="1"/>
              <a:t>en</a:t>
            </a:r>
            <a:r>
              <a:rPr lang="en-US" dirty="0"/>
              <a:t> </a:t>
            </a:r>
            <a:r>
              <a:rPr lang="en-US" dirty="0" err="1"/>
              <a:t>nyhet</a:t>
            </a:r>
            <a:r>
              <a:rPr lang="en-US" dirty="0"/>
              <a:t> </a:t>
            </a:r>
            <a:r>
              <a:rPr lang="en-US" dirty="0" err="1"/>
              <a:t>eller</a:t>
            </a:r>
            <a:r>
              <a:rPr lang="en-US" dirty="0"/>
              <a:t> </a:t>
            </a:r>
            <a:r>
              <a:rPr lang="en-US" dirty="0" err="1"/>
              <a:t>vad</a:t>
            </a:r>
            <a:r>
              <a:rPr lang="en-US" dirty="0"/>
              <a:t> </a:t>
            </a:r>
            <a:r>
              <a:rPr lang="en-US" dirty="0" err="1"/>
              <a:t>som</a:t>
            </a:r>
            <a:r>
              <a:rPr lang="en-US" dirty="0"/>
              <a:t> </a:t>
            </a:r>
            <a:r>
              <a:rPr lang="en-US" dirty="0" err="1"/>
              <a:t>helst</a:t>
            </a:r>
            <a:r>
              <a:rPr lang="en-US" dirty="0"/>
              <a:t> </a:t>
            </a:r>
            <a:r>
              <a:rPr lang="en-US" dirty="0" err="1"/>
              <a:t>som</a:t>
            </a:r>
            <a:r>
              <a:rPr lang="en-US" dirty="0"/>
              <a:t> man </a:t>
            </a:r>
            <a:r>
              <a:rPr lang="en-US" dirty="0" err="1"/>
              <a:t>vill</a:t>
            </a:r>
            <a:r>
              <a:rPr lang="en-US" dirty="0"/>
              <a:t>!</a:t>
            </a:r>
          </a:p>
        </p:txBody>
      </p:sp>
      <p:sp>
        <p:nvSpPr>
          <p:cNvPr id="21" name="Text Placeholder 63">
            <a:extLst>
              <a:ext uri="{FF2B5EF4-FFF2-40B4-BE49-F238E27FC236}">
                <a16:creationId xmlns:a16="http://schemas.microsoft.com/office/drawing/2014/main" id="{47FEAC88-C244-D689-2A02-E4DBA0C2D4D5}"/>
              </a:ext>
            </a:extLst>
          </p:cNvPr>
          <p:cNvSpPr>
            <a:spLocks noGrp="1"/>
          </p:cNvSpPr>
          <p:nvPr>
            <p:ph type="body" sz="quarter" idx="23" hasCustomPrompt="1"/>
          </p:nvPr>
        </p:nvSpPr>
        <p:spPr>
          <a:xfrm>
            <a:off x="2236787" y="6018170"/>
            <a:ext cx="3859213" cy="313805"/>
          </a:xfrm>
        </p:spPr>
        <p:txBody>
          <a:bodyPr/>
          <a:lstStyle>
            <a:lvl1pPr marL="9525" indent="0" algn="l">
              <a:buNone/>
              <a:tabLst/>
              <a:defRPr sz="1800" b="1">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detärenexempellänk.se</a:t>
            </a:r>
            <a:endParaRPr lang="en-US" dirty="0"/>
          </a:p>
        </p:txBody>
      </p:sp>
      <p:sp>
        <p:nvSpPr>
          <p:cNvPr id="22" name="Text Placeholder 63">
            <a:extLst>
              <a:ext uri="{FF2B5EF4-FFF2-40B4-BE49-F238E27FC236}">
                <a16:creationId xmlns:a16="http://schemas.microsoft.com/office/drawing/2014/main" id="{AFFE05CD-941B-AA02-A697-C3BD43CF3B36}"/>
              </a:ext>
            </a:extLst>
          </p:cNvPr>
          <p:cNvSpPr>
            <a:spLocks noGrp="1"/>
          </p:cNvSpPr>
          <p:nvPr>
            <p:ph type="body" sz="quarter" idx="24" hasCustomPrompt="1"/>
          </p:nvPr>
        </p:nvSpPr>
        <p:spPr>
          <a:xfrm>
            <a:off x="2236787" y="5086294"/>
            <a:ext cx="3859213" cy="813062"/>
          </a:xfrm>
        </p:spPr>
        <p:txBody>
          <a:bodyPr/>
          <a:lstStyle>
            <a:lvl1pPr marL="9525" indent="0" algn="l">
              <a:buNone/>
              <a:tabLst/>
              <a:defRPr sz="1800" b="1">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Diskutera</a:t>
            </a:r>
            <a:r>
              <a:rPr lang="en-US" dirty="0"/>
              <a:t>: Detta </a:t>
            </a:r>
            <a:r>
              <a:rPr lang="en-US" dirty="0" err="1"/>
              <a:t>är</a:t>
            </a:r>
            <a:r>
              <a:rPr lang="en-US" dirty="0"/>
              <a:t> </a:t>
            </a:r>
            <a:r>
              <a:rPr lang="en-US" dirty="0" err="1"/>
              <a:t>ett</a:t>
            </a:r>
            <a:r>
              <a:rPr lang="en-US" dirty="0"/>
              <a:t> </a:t>
            </a:r>
            <a:r>
              <a:rPr lang="en-US" dirty="0" err="1"/>
              <a:t>exempel</a:t>
            </a:r>
            <a:r>
              <a:rPr lang="en-US" dirty="0"/>
              <a:t> </a:t>
            </a:r>
            <a:r>
              <a:rPr lang="en-US" dirty="0" err="1"/>
              <a:t>på</a:t>
            </a:r>
            <a:r>
              <a:rPr lang="en-US" dirty="0"/>
              <a:t> </a:t>
            </a:r>
            <a:r>
              <a:rPr lang="en-US" dirty="0" err="1"/>
              <a:t>en</a:t>
            </a:r>
            <a:r>
              <a:rPr lang="en-US" dirty="0"/>
              <a:t> </a:t>
            </a:r>
            <a:r>
              <a:rPr lang="en-US" dirty="0" err="1"/>
              <a:t>diskussionspunkt</a:t>
            </a:r>
            <a:r>
              <a:rPr lang="en-US" dirty="0"/>
              <a:t> för </a:t>
            </a:r>
            <a:r>
              <a:rPr lang="en-US" dirty="0" err="1"/>
              <a:t>klassen</a:t>
            </a:r>
            <a:r>
              <a:rPr lang="en-US" dirty="0"/>
              <a:t>.</a:t>
            </a:r>
          </a:p>
        </p:txBody>
      </p:sp>
      <p:sp>
        <p:nvSpPr>
          <p:cNvPr id="23" name="Text Placeholder 63">
            <a:extLst>
              <a:ext uri="{FF2B5EF4-FFF2-40B4-BE49-F238E27FC236}">
                <a16:creationId xmlns:a16="http://schemas.microsoft.com/office/drawing/2014/main" id="{3A4E78E7-CCCD-F1E4-01B5-244570FF786C}"/>
              </a:ext>
            </a:extLst>
          </p:cNvPr>
          <p:cNvSpPr>
            <a:spLocks noGrp="1"/>
          </p:cNvSpPr>
          <p:nvPr>
            <p:ph type="body" sz="quarter" idx="25" hasCustomPrompt="1"/>
          </p:nvPr>
        </p:nvSpPr>
        <p:spPr>
          <a:xfrm>
            <a:off x="2244725" y="1628615"/>
            <a:ext cx="3859213" cy="3061372"/>
          </a:xfrm>
        </p:spPr>
        <p:txBody>
          <a:bodyPr/>
          <a:lstStyle>
            <a:lvl1pPr marL="9525" indent="0" algn="l">
              <a:buNone/>
              <a:tabLst/>
              <a:defRPr sz="1800" b="0">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a:t>
            </a:r>
          </a:p>
        </p:txBody>
      </p:sp>
      <p:sp>
        <p:nvSpPr>
          <p:cNvPr id="28" name="Title 1">
            <a:extLst>
              <a:ext uri="{FF2B5EF4-FFF2-40B4-BE49-F238E27FC236}">
                <a16:creationId xmlns:a16="http://schemas.microsoft.com/office/drawing/2014/main" id="{0601903D-FBBA-0B24-4202-F71A476A0198}"/>
              </a:ext>
            </a:extLst>
          </p:cNvPr>
          <p:cNvSpPr>
            <a:spLocks noGrp="1"/>
          </p:cNvSpPr>
          <p:nvPr>
            <p:ph type="title" hasCustomPrompt="1"/>
          </p:nvPr>
        </p:nvSpPr>
        <p:spPr>
          <a:xfrm>
            <a:off x="2240755" y="447675"/>
            <a:ext cx="3867151" cy="912813"/>
          </a:xfrm>
        </p:spPr>
        <p:txBody>
          <a:bodyPr anchor="b"/>
          <a:lstStyle>
            <a:lvl1pPr>
              <a:defRPr sz="3600" b="1"/>
            </a:lvl1pPr>
          </a:lstStyle>
          <a:p>
            <a:r>
              <a:rPr lang="en-GB" dirty="0" err="1"/>
              <a:t>Inforuta</a:t>
            </a:r>
            <a:r>
              <a:rPr lang="en-GB" dirty="0"/>
              <a:t> 1 image horizontal</a:t>
            </a:r>
            <a:endParaRPr lang="sv-SE" dirty="0"/>
          </a:p>
        </p:txBody>
      </p:sp>
    </p:spTree>
    <p:extLst>
      <p:ext uri="{BB962C8B-B14F-4D97-AF65-F5344CB8AC3E}">
        <p14:creationId xmlns:p14="http://schemas.microsoft.com/office/powerpoint/2010/main" val="29312540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Text Placeholder 38">
            <a:extLst>
              <a:ext uri="{FF2B5EF4-FFF2-40B4-BE49-F238E27FC236}">
                <a16:creationId xmlns:a16="http://schemas.microsoft.com/office/drawing/2014/main" id="{EC7C3C3A-9B7B-A08F-32AD-CC5E889E5C91}"/>
              </a:ext>
            </a:extLst>
          </p:cNvPr>
          <p:cNvSpPr>
            <a:spLocks noGrp="1"/>
          </p:cNvSpPr>
          <p:nvPr>
            <p:ph type="body" sz="quarter" idx="13" hasCustomPrompt="1"/>
          </p:nvPr>
        </p:nvSpPr>
        <p:spPr>
          <a:xfrm rot="16200000">
            <a:off x="4854485" y="1674554"/>
            <a:ext cx="3360737" cy="185609"/>
          </a:xfrm>
        </p:spPr>
        <p:txBody>
          <a:bodyPr/>
          <a:lstStyle>
            <a:lvl1pPr marL="228600" marR="0" indent="-22860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atin typeface="Calibri" panose="020F0502020204030204" pitchFamily="34" charset="0"/>
                <a:cs typeface="Calibri" panose="020F0502020204030204" pitchFamily="34" charset="0"/>
              </a:defRPr>
            </a:lvl1pPr>
            <a:lvl2pPr>
              <a:buNone/>
              <a:defRPr/>
            </a:lvl2pPr>
            <a:lvl3pPr>
              <a:buNone/>
              <a:defRPr/>
            </a:lvl3pPr>
            <a:lvl4pPr>
              <a:buNone/>
              <a:defRPr/>
            </a:lvl4pPr>
            <a:lvl5pPr>
              <a:buNone/>
              <a:defRPr/>
            </a:lvl5p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800" dirty="0">
                <a:latin typeface="Aptos Display"/>
              </a:rPr>
              <a:t>Det </a:t>
            </a:r>
            <a:r>
              <a:rPr lang="en-US" sz="800" dirty="0" err="1">
                <a:latin typeface="Aptos Display"/>
              </a:rPr>
              <a:t>här</a:t>
            </a:r>
            <a:r>
              <a:rPr lang="en-US" sz="800" dirty="0">
                <a:latin typeface="Aptos Display"/>
              </a:rPr>
              <a:t> </a:t>
            </a:r>
            <a:r>
              <a:rPr lang="en-US" sz="800" dirty="0" err="1">
                <a:latin typeface="Aptos Display"/>
              </a:rPr>
              <a:t>är</a:t>
            </a:r>
            <a:r>
              <a:rPr lang="en-US" sz="800" dirty="0">
                <a:latin typeface="Aptos Display"/>
              </a:rPr>
              <a:t> </a:t>
            </a:r>
            <a:r>
              <a:rPr lang="en-US" sz="800" dirty="0" err="1">
                <a:latin typeface="Aptos Display"/>
              </a:rPr>
              <a:t>ett</a:t>
            </a:r>
            <a:r>
              <a:rPr lang="en-US" sz="800" dirty="0">
                <a:latin typeface="Aptos Display"/>
              </a:rPr>
              <a:t> </a:t>
            </a:r>
            <a:r>
              <a:rPr lang="en-US" sz="800" dirty="0" err="1">
                <a:latin typeface="Aptos Display"/>
              </a:rPr>
              <a:t>exempel</a:t>
            </a:r>
            <a:r>
              <a:rPr lang="en-US" sz="800" dirty="0">
                <a:latin typeface="Aptos Display"/>
              </a:rPr>
              <a:t> </a:t>
            </a:r>
            <a:r>
              <a:rPr lang="en-US" sz="800" dirty="0" err="1">
                <a:latin typeface="Aptos Display"/>
              </a:rPr>
              <a:t>på</a:t>
            </a:r>
            <a:r>
              <a:rPr lang="en-US" sz="800" dirty="0">
                <a:latin typeface="Aptos Display"/>
              </a:rPr>
              <a:t> </a:t>
            </a:r>
            <a:r>
              <a:rPr lang="en-US" sz="800" dirty="0" err="1">
                <a:latin typeface="Aptos Display"/>
              </a:rPr>
              <a:t>en</a:t>
            </a:r>
            <a:r>
              <a:rPr lang="en-US" sz="800" dirty="0">
                <a:latin typeface="Aptos Display"/>
              </a:rPr>
              <a:t> </a:t>
            </a:r>
            <a:r>
              <a:rPr lang="en-US" sz="800" dirty="0" err="1">
                <a:latin typeface="Aptos Display"/>
              </a:rPr>
              <a:t>bildkälla</a:t>
            </a:r>
            <a:r>
              <a:rPr lang="en-US" sz="800" dirty="0">
                <a:latin typeface="Aptos Display"/>
              </a:rPr>
              <a:t>.</a:t>
            </a:r>
            <a:endParaRPr lang="en-US" sz="800" dirty="0"/>
          </a:p>
          <a:p>
            <a:pPr lvl="0"/>
            <a:endParaRPr lang="en-US" dirty="0"/>
          </a:p>
        </p:txBody>
      </p:sp>
      <p:sp>
        <p:nvSpPr>
          <p:cNvPr id="12" name="Round Single Corner Rectangle 11">
            <a:extLst>
              <a:ext uri="{FF2B5EF4-FFF2-40B4-BE49-F238E27FC236}">
                <a16:creationId xmlns:a16="http://schemas.microsoft.com/office/drawing/2014/main" id="{D51FADC7-B814-E02C-8B7B-D7AD10B318B4}"/>
              </a:ext>
            </a:extLst>
          </p:cNvPr>
          <p:cNvSpPr/>
          <p:nvPr userDrawn="1"/>
        </p:nvSpPr>
        <p:spPr>
          <a:xfrm rot="10800000">
            <a:off x="6710730" y="24348"/>
            <a:ext cx="5481270" cy="4222532"/>
          </a:xfrm>
          <a:prstGeom prst="round1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icture Placeholder 23">
            <a:extLst>
              <a:ext uri="{FF2B5EF4-FFF2-40B4-BE49-F238E27FC236}">
                <a16:creationId xmlns:a16="http://schemas.microsoft.com/office/drawing/2014/main" id="{D47EA381-939D-B69F-0CE9-90543470F130}"/>
              </a:ext>
            </a:extLst>
          </p:cNvPr>
          <p:cNvSpPr>
            <a:spLocks noGrp="1"/>
          </p:cNvSpPr>
          <p:nvPr>
            <p:ph type="pic" sz="quarter" idx="19"/>
          </p:nvPr>
        </p:nvSpPr>
        <p:spPr>
          <a:xfrm>
            <a:off x="6710730" y="16453"/>
            <a:ext cx="5481270" cy="4037387"/>
          </a:xfrm>
          <a:custGeom>
            <a:avLst/>
            <a:gdLst>
              <a:gd name="csX0" fmla="*/ 0 w 5481270"/>
              <a:gd name="csY0" fmla="*/ 0 h 4037387"/>
              <a:gd name="csX1" fmla="*/ 5481270 w 5481270"/>
              <a:gd name="csY1" fmla="*/ 0 h 4037387"/>
              <a:gd name="csX2" fmla="*/ 5481270 w 5481270"/>
              <a:gd name="csY2" fmla="*/ 4037387 h 4037387"/>
              <a:gd name="csX3" fmla="*/ 672911 w 5481270"/>
              <a:gd name="csY3" fmla="*/ 4037387 h 4037387"/>
              <a:gd name="csX4" fmla="*/ 0 w 5481270"/>
              <a:gd name="csY4" fmla="*/ 3364476 h 4037387"/>
            </a:gdLst>
            <a:ahLst/>
            <a:cxnLst>
              <a:cxn ang="0">
                <a:pos x="csX0" y="csY0"/>
              </a:cxn>
              <a:cxn ang="0">
                <a:pos x="csX1" y="csY1"/>
              </a:cxn>
              <a:cxn ang="0">
                <a:pos x="csX2" y="csY2"/>
              </a:cxn>
              <a:cxn ang="0">
                <a:pos x="csX3" y="csY3"/>
              </a:cxn>
              <a:cxn ang="0">
                <a:pos x="csX4" y="csY4"/>
              </a:cxn>
            </a:cxnLst>
            <a:rect l="l" t="t" r="r" b="b"/>
            <a:pathLst>
              <a:path w="5481270" h="4037387">
                <a:moveTo>
                  <a:pt x="0" y="0"/>
                </a:moveTo>
                <a:lnTo>
                  <a:pt x="5481270" y="0"/>
                </a:lnTo>
                <a:lnTo>
                  <a:pt x="5481270" y="4037387"/>
                </a:lnTo>
                <a:lnTo>
                  <a:pt x="672911" y="4037387"/>
                </a:lnTo>
                <a:cubicBezTo>
                  <a:pt x="301273" y="4037387"/>
                  <a:pt x="0" y="3736114"/>
                  <a:pt x="0" y="3364476"/>
                </a:cubicBezTo>
                <a:close/>
              </a:path>
            </a:pathLst>
          </a:custGeom>
        </p:spPr>
        <p:txBody>
          <a:bodyPr wrap="square">
            <a:noAutofit/>
          </a:bodyPr>
          <a:lstStyle/>
          <a:p>
            <a:endParaRPr lang="en-US"/>
          </a:p>
        </p:txBody>
      </p:sp>
      <p:sp>
        <p:nvSpPr>
          <p:cNvPr id="29" name="Picture Placeholder 28">
            <a:extLst>
              <a:ext uri="{FF2B5EF4-FFF2-40B4-BE49-F238E27FC236}">
                <a16:creationId xmlns:a16="http://schemas.microsoft.com/office/drawing/2014/main" id="{711B58BC-F646-9206-4DD9-C0072DD0C428}"/>
              </a:ext>
            </a:extLst>
          </p:cNvPr>
          <p:cNvSpPr>
            <a:spLocks noGrp="1"/>
          </p:cNvSpPr>
          <p:nvPr>
            <p:ph type="pic" sz="quarter" idx="20"/>
          </p:nvPr>
        </p:nvSpPr>
        <p:spPr>
          <a:xfrm>
            <a:off x="7680962" y="3312157"/>
            <a:ext cx="4511037" cy="3545843"/>
          </a:xfrm>
          <a:custGeom>
            <a:avLst/>
            <a:gdLst>
              <a:gd name="csX0" fmla="*/ 590986 w 4511037"/>
              <a:gd name="csY0" fmla="*/ 0 h 3545843"/>
              <a:gd name="csX1" fmla="*/ 4511037 w 4511037"/>
              <a:gd name="csY1" fmla="*/ 0 h 3545843"/>
              <a:gd name="csX2" fmla="*/ 4511037 w 4511037"/>
              <a:gd name="csY2" fmla="*/ 3545843 h 3545843"/>
              <a:gd name="csX3" fmla="*/ 0 w 4511037"/>
              <a:gd name="csY3" fmla="*/ 3545843 h 3545843"/>
              <a:gd name="csX4" fmla="*/ 0 w 4511037"/>
              <a:gd name="csY4" fmla="*/ 590986 h 3545843"/>
              <a:gd name="csX5" fmla="*/ 590986 w 4511037"/>
              <a:gd name="csY5" fmla="*/ 0 h 3545843"/>
            </a:gdLst>
            <a:ahLst/>
            <a:cxnLst>
              <a:cxn ang="0">
                <a:pos x="csX0" y="csY0"/>
              </a:cxn>
              <a:cxn ang="0">
                <a:pos x="csX1" y="csY1"/>
              </a:cxn>
              <a:cxn ang="0">
                <a:pos x="csX2" y="csY2"/>
              </a:cxn>
              <a:cxn ang="0">
                <a:pos x="csX3" y="csY3"/>
              </a:cxn>
              <a:cxn ang="0">
                <a:pos x="csX4" y="csY4"/>
              </a:cxn>
              <a:cxn ang="0">
                <a:pos x="csX5" y="csY5"/>
              </a:cxn>
            </a:cxnLst>
            <a:rect l="l" t="t" r="r" b="b"/>
            <a:pathLst>
              <a:path w="4511037" h="3545843">
                <a:moveTo>
                  <a:pt x="590986" y="0"/>
                </a:moveTo>
                <a:lnTo>
                  <a:pt x="4511037" y="0"/>
                </a:lnTo>
                <a:lnTo>
                  <a:pt x="4511037" y="3545843"/>
                </a:lnTo>
                <a:lnTo>
                  <a:pt x="0" y="3545843"/>
                </a:lnTo>
                <a:lnTo>
                  <a:pt x="0" y="590986"/>
                </a:lnTo>
                <a:cubicBezTo>
                  <a:pt x="0" y="264593"/>
                  <a:pt x="264593" y="0"/>
                  <a:pt x="590986" y="0"/>
                </a:cubicBezTo>
                <a:close/>
              </a:path>
            </a:pathLst>
          </a:custGeom>
        </p:spPr>
        <p:txBody>
          <a:bodyPr wrap="square">
            <a:noAutofit/>
          </a:bodyPr>
          <a:lstStyle/>
          <a:p>
            <a:endParaRPr lang="en-US"/>
          </a:p>
        </p:txBody>
      </p:sp>
      <p:sp>
        <p:nvSpPr>
          <p:cNvPr id="35" name="Text Placeholder 34">
            <a:extLst>
              <a:ext uri="{FF2B5EF4-FFF2-40B4-BE49-F238E27FC236}">
                <a16:creationId xmlns:a16="http://schemas.microsoft.com/office/drawing/2014/main" id="{63DB63FA-9FB1-2425-16CF-66AB69908C33}"/>
              </a:ext>
            </a:extLst>
          </p:cNvPr>
          <p:cNvSpPr>
            <a:spLocks noGrp="1"/>
          </p:cNvSpPr>
          <p:nvPr>
            <p:ph type="body" sz="quarter" idx="22" hasCustomPrompt="1"/>
          </p:nvPr>
        </p:nvSpPr>
        <p:spPr>
          <a:xfrm rot="16200000">
            <a:off x="6222558" y="5419153"/>
            <a:ext cx="2530156" cy="185609"/>
          </a:xfrm>
        </p:spPr>
        <p:txBody>
          <a:bodyPr/>
          <a:lstStyle>
            <a:lvl1pPr>
              <a:buNone/>
              <a:defRPr sz="800">
                <a:latin typeface="Calibri" panose="020F0502020204030204" pitchFamily="34" charset="0"/>
                <a:cs typeface="Calibri" panose="020F0502020204030204" pitchFamily="34" charset="0"/>
              </a:defRPr>
            </a:lvl1pPr>
          </a:lstStyle>
          <a:p>
            <a:pPr lvl="0"/>
            <a:r>
              <a:rPr lang="en-US" dirty="0"/>
              <a:t>Text för </a:t>
            </a:r>
            <a:r>
              <a:rPr lang="en-US" dirty="0" err="1"/>
              <a:t>bildkälla</a:t>
            </a:r>
            <a:r>
              <a:rPr lang="en-US" dirty="0"/>
              <a:t> </a:t>
            </a:r>
            <a:r>
              <a:rPr lang="en-US" dirty="0" err="1"/>
              <a:t>här</a:t>
            </a:r>
            <a:endParaRPr lang="en-US" dirty="0"/>
          </a:p>
        </p:txBody>
      </p:sp>
      <p:sp>
        <p:nvSpPr>
          <p:cNvPr id="41" name="Text Placeholder 63">
            <a:extLst>
              <a:ext uri="{FF2B5EF4-FFF2-40B4-BE49-F238E27FC236}">
                <a16:creationId xmlns:a16="http://schemas.microsoft.com/office/drawing/2014/main" id="{B52154C1-F486-41C0-DF0B-256237336A7E}"/>
              </a:ext>
            </a:extLst>
          </p:cNvPr>
          <p:cNvSpPr>
            <a:spLocks noGrp="1"/>
          </p:cNvSpPr>
          <p:nvPr>
            <p:ph type="body" sz="quarter" idx="23" hasCustomPrompt="1"/>
          </p:nvPr>
        </p:nvSpPr>
        <p:spPr>
          <a:xfrm>
            <a:off x="2236787" y="6018170"/>
            <a:ext cx="3859213" cy="313805"/>
          </a:xfrm>
        </p:spPr>
        <p:txBody>
          <a:bodyPr/>
          <a:lstStyle>
            <a:lvl1pPr marL="9525" indent="0" algn="l">
              <a:buNone/>
              <a:tabLst/>
              <a:defRPr sz="1800" b="1">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detärenexempellänk.se</a:t>
            </a:r>
            <a:endParaRPr lang="en-US" dirty="0"/>
          </a:p>
        </p:txBody>
      </p:sp>
      <p:sp>
        <p:nvSpPr>
          <p:cNvPr id="47" name="Text Placeholder 63">
            <a:extLst>
              <a:ext uri="{FF2B5EF4-FFF2-40B4-BE49-F238E27FC236}">
                <a16:creationId xmlns:a16="http://schemas.microsoft.com/office/drawing/2014/main" id="{5F31E7C3-C17C-F619-7D9C-024080CDA580}"/>
              </a:ext>
            </a:extLst>
          </p:cNvPr>
          <p:cNvSpPr>
            <a:spLocks noGrp="1"/>
          </p:cNvSpPr>
          <p:nvPr>
            <p:ph type="body" sz="quarter" idx="24" hasCustomPrompt="1"/>
          </p:nvPr>
        </p:nvSpPr>
        <p:spPr>
          <a:xfrm>
            <a:off x="2236787" y="5086294"/>
            <a:ext cx="3859213" cy="813062"/>
          </a:xfrm>
        </p:spPr>
        <p:txBody>
          <a:bodyPr/>
          <a:lstStyle>
            <a:lvl1pPr marL="9525" indent="0" algn="l">
              <a:buNone/>
              <a:tabLst/>
              <a:defRPr sz="1800" b="1">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err="1"/>
              <a:t>Diskutera</a:t>
            </a:r>
            <a:r>
              <a:rPr lang="en-US" dirty="0"/>
              <a:t>: Detta </a:t>
            </a:r>
            <a:r>
              <a:rPr lang="en-US" dirty="0" err="1"/>
              <a:t>är</a:t>
            </a:r>
            <a:r>
              <a:rPr lang="en-US" dirty="0"/>
              <a:t> </a:t>
            </a:r>
            <a:r>
              <a:rPr lang="en-US" dirty="0" err="1"/>
              <a:t>ett</a:t>
            </a:r>
            <a:r>
              <a:rPr lang="en-US" dirty="0"/>
              <a:t> </a:t>
            </a:r>
            <a:r>
              <a:rPr lang="en-US" dirty="0" err="1"/>
              <a:t>exempel</a:t>
            </a:r>
            <a:r>
              <a:rPr lang="en-US" dirty="0"/>
              <a:t> </a:t>
            </a:r>
            <a:r>
              <a:rPr lang="en-US" dirty="0" err="1"/>
              <a:t>på</a:t>
            </a:r>
            <a:r>
              <a:rPr lang="en-US" dirty="0"/>
              <a:t> </a:t>
            </a:r>
            <a:r>
              <a:rPr lang="en-US" dirty="0" err="1"/>
              <a:t>en</a:t>
            </a:r>
            <a:r>
              <a:rPr lang="en-US" dirty="0"/>
              <a:t> </a:t>
            </a:r>
            <a:r>
              <a:rPr lang="en-US" dirty="0" err="1"/>
              <a:t>diskussionspunkt</a:t>
            </a:r>
            <a:r>
              <a:rPr lang="en-US" dirty="0"/>
              <a:t> för </a:t>
            </a:r>
            <a:r>
              <a:rPr lang="en-US" dirty="0" err="1"/>
              <a:t>klassen</a:t>
            </a:r>
            <a:r>
              <a:rPr lang="en-US" dirty="0"/>
              <a:t>.</a:t>
            </a:r>
          </a:p>
        </p:txBody>
      </p:sp>
      <p:sp>
        <p:nvSpPr>
          <p:cNvPr id="50" name="Text Placeholder 63">
            <a:extLst>
              <a:ext uri="{FF2B5EF4-FFF2-40B4-BE49-F238E27FC236}">
                <a16:creationId xmlns:a16="http://schemas.microsoft.com/office/drawing/2014/main" id="{B3E9FC58-6151-C76C-77D9-1D702CDCC65F}"/>
              </a:ext>
            </a:extLst>
          </p:cNvPr>
          <p:cNvSpPr>
            <a:spLocks noGrp="1"/>
          </p:cNvSpPr>
          <p:nvPr>
            <p:ph type="body" sz="quarter" idx="25" hasCustomPrompt="1"/>
          </p:nvPr>
        </p:nvSpPr>
        <p:spPr>
          <a:xfrm>
            <a:off x="2244725" y="1628615"/>
            <a:ext cx="3859213" cy="3061372"/>
          </a:xfrm>
        </p:spPr>
        <p:txBody>
          <a:bodyPr/>
          <a:lstStyle>
            <a:lvl1pPr marL="9525" indent="0" algn="l">
              <a:buNone/>
              <a:tabLst/>
              <a:defRPr sz="1800" b="0">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a:t>
            </a:r>
          </a:p>
        </p:txBody>
      </p:sp>
      <p:sp>
        <p:nvSpPr>
          <p:cNvPr id="2" name="Title 1">
            <a:extLst>
              <a:ext uri="{FF2B5EF4-FFF2-40B4-BE49-F238E27FC236}">
                <a16:creationId xmlns:a16="http://schemas.microsoft.com/office/drawing/2014/main" id="{29309FB5-632E-B745-EBCB-FC6631A4FD67}"/>
              </a:ext>
            </a:extLst>
          </p:cNvPr>
          <p:cNvSpPr>
            <a:spLocks noGrp="1"/>
          </p:cNvSpPr>
          <p:nvPr>
            <p:ph type="title" hasCustomPrompt="1"/>
          </p:nvPr>
        </p:nvSpPr>
        <p:spPr>
          <a:xfrm>
            <a:off x="2240755" y="447675"/>
            <a:ext cx="3867151" cy="912813"/>
          </a:xfrm>
        </p:spPr>
        <p:txBody>
          <a:bodyPr anchor="b"/>
          <a:lstStyle>
            <a:lvl1pPr>
              <a:defRPr sz="3600" b="1"/>
            </a:lvl1pPr>
          </a:lstStyle>
          <a:p>
            <a:r>
              <a:rPr lang="en-GB" dirty="0" err="1"/>
              <a:t>Inforuta</a:t>
            </a:r>
            <a:r>
              <a:rPr lang="en-GB" dirty="0"/>
              <a:t> 2 images</a:t>
            </a:r>
            <a:endParaRPr lang="sv-SE" dirty="0"/>
          </a:p>
        </p:txBody>
      </p:sp>
    </p:spTree>
    <p:extLst>
      <p:ext uri="{BB962C8B-B14F-4D97-AF65-F5344CB8AC3E}">
        <p14:creationId xmlns:p14="http://schemas.microsoft.com/office/powerpoint/2010/main" val="668911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641C79-9C4C-6DA9-4B69-D5C5556EEB92}"/>
              </a:ext>
            </a:extLst>
          </p:cNvPr>
          <p:cNvSpPr/>
          <p:nvPr userDrawn="1"/>
        </p:nvSpPr>
        <p:spPr>
          <a:xfrm>
            <a:off x="0" y="0"/>
            <a:ext cx="12192000" cy="6858000"/>
          </a:xfrm>
          <a:prstGeom prst="rect">
            <a:avLst/>
          </a:prstGeom>
          <a:solidFill>
            <a:srgbClr val="66A3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8">
            <a:extLst>
              <a:ext uri="{FF2B5EF4-FFF2-40B4-BE49-F238E27FC236}">
                <a16:creationId xmlns:a16="http://schemas.microsoft.com/office/drawing/2014/main" id="{36343994-99E9-80FC-3389-96107CB4DDA1}"/>
              </a:ext>
            </a:extLst>
          </p:cNvPr>
          <p:cNvSpPr>
            <a:spLocks noGrp="1"/>
          </p:cNvSpPr>
          <p:nvPr>
            <p:ph type="body" sz="quarter" idx="17" hasCustomPrompt="1"/>
          </p:nvPr>
        </p:nvSpPr>
        <p:spPr>
          <a:xfrm>
            <a:off x="1943227" y="447675"/>
            <a:ext cx="3859213" cy="912813"/>
          </a:xfrm>
        </p:spPr>
        <p:txBody>
          <a:bodyPr anchor="b"/>
          <a:lstStyle>
            <a:lvl1pPr marL="9525" indent="0" algn="l">
              <a:buNone/>
              <a:tabLst/>
              <a:defRPr sz="3600" b="1">
                <a:solidFill>
                  <a:schemeClr val="bg1"/>
                </a:solidFill>
                <a:latin typeface="Calibri" panose="020F0502020204030204" pitchFamily="34" charset="0"/>
                <a:cs typeface="Calibri" panose="020F0502020204030204" pitchFamily="34" charset="0"/>
              </a:defRPr>
            </a:lvl1pPr>
            <a:lvl2pPr marL="9525" indent="1819275" algn="l">
              <a:buNone/>
              <a:tabLst/>
              <a:defRPr sz="3600" b="1">
                <a:latin typeface="+mj-lt"/>
              </a:defRPr>
            </a:lvl2pPr>
            <a:lvl3pPr marL="9525" indent="1819275" algn="l">
              <a:buNone/>
              <a:tabLst/>
              <a:defRPr sz="3600" b="1">
                <a:latin typeface="+mj-lt"/>
              </a:defRPr>
            </a:lvl3pPr>
            <a:lvl4pPr marL="9525" indent="1819275" algn="l">
              <a:buNone/>
              <a:tabLst/>
              <a:defRPr sz="3600" b="1">
                <a:latin typeface="+mj-lt"/>
              </a:defRPr>
            </a:lvl4pPr>
            <a:lvl5pPr marL="9525" indent="1819275" algn="l">
              <a:buNone/>
              <a:tabLst/>
              <a:defRPr sz="3600" b="1">
                <a:latin typeface="+mj-lt"/>
              </a:defRPr>
            </a:lvl5pPr>
          </a:lstStyle>
          <a:p>
            <a:pPr lvl="0"/>
            <a:r>
              <a:rPr lang="en-US" dirty="0" err="1"/>
              <a:t>Instruktioner</a:t>
            </a:r>
            <a:endParaRPr lang="en-US" dirty="0"/>
          </a:p>
        </p:txBody>
      </p:sp>
      <p:sp>
        <p:nvSpPr>
          <p:cNvPr id="8" name="Text Placeholder 63">
            <a:extLst>
              <a:ext uri="{FF2B5EF4-FFF2-40B4-BE49-F238E27FC236}">
                <a16:creationId xmlns:a16="http://schemas.microsoft.com/office/drawing/2014/main" id="{B409E871-E269-13CC-705D-02B233222E96}"/>
              </a:ext>
            </a:extLst>
          </p:cNvPr>
          <p:cNvSpPr>
            <a:spLocks noGrp="1"/>
          </p:cNvSpPr>
          <p:nvPr>
            <p:ph type="body" sz="quarter" idx="25" hasCustomPrompt="1"/>
          </p:nvPr>
        </p:nvSpPr>
        <p:spPr>
          <a:xfrm>
            <a:off x="1943229" y="1692704"/>
            <a:ext cx="3859213" cy="4265643"/>
          </a:xfrm>
        </p:spPr>
        <p:txBody>
          <a:bodyPr/>
          <a:lstStyle>
            <a:lvl1pPr marL="9525" indent="0" algn="l">
              <a:buNone/>
              <a:tabLst/>
              <a:defRPr sz="1800" b="0">
                <a:solidFill>
                  <a:schemeClr val="bg1"/>
                </a:solidFill>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a:t>
            </a:r>
          </a:p>
        </p:txBody>
      </p:sp>
      <p:sp>
        <p:nvSpPr>
          <p:cNvPr id="10" name="Text Placeholder 63">
            <a:extLst>
              <a:ext uri="{FF2B5EF4-FFF2-40B4-BE49-F238E27FC236}">
                <a16:creationId xmlns:a16="http://schemas.microsoft.com/office/drawing/2014/main" id="{55110144-88C4-E103-C134-B1A100F0205A}"/>
              </a:ext>
            </a:extLst>
          </p:cNvPr>
          <p:cNvSpPr>
            <a:spLocks noGrp="1"/>
          </p:cNvSpPr>
          <p:nvPr>
            <p:ph type="body" sz="quarter" idx="26" hasCustomPrompt="1"/>
          </p:nvPr>
        </p:nvSpPr>
        <p:spPr>
          <a:xfrm>
            <a:off x="6389559" y="1692705"/>
            <a:ext cx="3859213" cy="4265642"/>
          </a:xfrm>
        </p:spPr>
        <p:txBody>
          <a:bodyPr/>
          <a:lstStyle>
            <a:lvl1pPr marL="9525" indent="0" algn="l">
              <a:buNone/>
              <a:tabLst/>
              <a:defRPr sz="1800" b="0">
                <a:solidFill>
                  <a:schemeClr val="bg1"/>
                </a:solidFill>
                <a:latin typeface="Calibri" panose="020F0502020204030204" pitchFamily="34" charset="0"/>
                <a:cs typeface="Calibri" panose="020F0502020204030204" pitchFamily="34" charset="0"/>
              </a:defRPr>
            </a:lvl1pPr>
            <a:lvl2pPr marL="9525" indent="0" algn="l">
              <a:buNone/>
              <a:tabLst/>
              <a:defRPr sz="1800" b="1"/>
            </a:lvl2pPr>
            <a:lvl3pPr marL="9525" indent="0" algn="l">
              <a:buNone/>
              <a:tabLst/>
              <a:defRPr sz="1800" b="1"/>
            </a:lvl3pPr>
            <a:lvl4pPr marL="9525" indent="0" algn="l">
              <a:buNone/>
              <a:tabLst/>
              <a:defRPr sz="1800" b="1"/>
            </a:lvl4pPr>
            <a:lvl5pPr marL="9525" indent="0" algn="l">
              <a:buNone/>
              <a:tabLst/>
              <a:defRPr sz="18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esse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a:t>
            </a:r>
          </a:p>
        </p:txBody>
      </p:sp>
    </p:spTree>
    <p:extLst>
      <p:ext uri="{BB962C8B-B14F-4D97-AF65-F5344CB8AC3E}">
        <p14:creationId xmlns:p14="http://schemas.microsoft.com/office/powerpoint/2010/main" val="2737541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9E8374-1525-B611-7E76-68C3B593B4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sv-SE" dirty="0"/>
          </a:p>
        </p:txBody>
      </p:sp>
      <p:sp>
        <p:nvSpPr>
          <p:cNvPr id="3" name="Text Placeholder 2">
            <a:extLst>
              <a:ext uri="{FF2B5EF4-FFF2-40B4-BE49-F238E27FC236}">
                <a16:creationId xmlns:a16="http://schemas.microsoft.com/office/drawing/2014/main" id="{6A648222-6FF5-F7C2-DAF7-B811269AD8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sv-SE" dirty="0"/>
          </a:p>
        </p:txBody>
      </p:sp>
      <p:sp>
        <p:nvSpPr>
          <p:cNvPr id="4" name="Date Placeholder 3">
            <a:extLst>
              <a:ext uri="{FF2B5EF4-FFF2-40B4-BE49-F238E27FC236}">
                <a16:creationId xmlns:a16="http://schemas.microsoft.com/office/drawing/2014/main" id="{5F0B03DC-D5D7-7AD9-9F37-9337FF0100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630F57-BA89-9943-A7C4-829536298487}" type="datetimeFigureOut">
              <a:rPr lang="sv-SE" smtClean="0"/>
              <a:t>2026-10-19</a:t>
            </a:fld>
            <a:endParaRPr lang="sv-SE"/>
          </a:p>
        </p:txBody>
      </p:sp>
      <p:sp>
        <p:nvSpPr>
          <p:cNvPr id="5" name="Footer Placeholder 4">
            <a:extLst>
              <a:ext uri="{FF2B5EF4-FFF2-40B4-BE49-F238E27FC236}">
                <a16:creationId xmlns:a16="http://schemas.microsoft.com/office/drawing/2014/main" id="{F9B76257-E5B4-375C-A45B-823B6397FF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Slide Number Placeholder 5">
            <a:extLst>
              <a:ext uri="{FF2B5EF4-FFF2-40B4-BE49-F238E27FC236}">
                <a16:creationId xmlns:a16="http://schemas.microsoft.com/office/drawing/2014/main" id="{451B086A-6C90-88C6-8399-CF65139BF6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4116CCB-E11A-BA44-BC1B-0738C1DA21F1}" type="slidenum">
              <a:rPr lang="sv-SE" smtClean="0"/>
              <a:t>‹#›</a:t>
            </a:fld>
            <a:endParaRPr lang="sv-SE"/>
          </a:p>
        </p:txBody>
      </p:sp>
    </p:spTree>
    <p:extLst>
      <p:ext uri="{BB962C8B-B14F-4D97-AF65-F5344CB8AC3E}">
        <p14:creationId xmlns:p14="http://schemas.microsoft.com/office/powerpoint/2010/main" val="1629007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1" r:id="rId14"/>
    <p:sldLayoutId id="2147483662" r:id="rId15"/>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5.jpg"/><Relationship Id="rId13" Type="http://schemas.openxmlformats.org/officeDocument/2006/relationships/slide" Target="slide5.xml"/><Relationship Id="rId18" Type="http://schemas.openxmlformats.org/officeDocument/2006/relationships/slide" Target="slide22.xml"/><Relationship Id="rId3" Type="http://schemas.openxmlformats.org/officeDocument/2006/relationships/slide" Target="slide17.xml"/><Relationship Id="rId21" Type="http://schemas.openxmlformats.org/officeDocument/2006/relationships/slide" Target="slide3.xml"/><Relationship Id="rId7" Type="http://schemas.openxmlformats.org/officeDocument/2006/relationships/slide" Target="slide13.xml"/><Relationship Id="rId12" Type="http://schemas.openxmlformats.org/officeDocument/2006/relationships/image" Target="../media/image7.jpg"/><Relationship Id="rId17" Type="http://schemas.openxmlformats.org/officeDocument/2006/relationships/image" Target="../media/image9.jpg"/><Relationship Id="rId2" Type="http://schemas.openxmlformats.org/officeDocument/2006/relationships/notesSlide" Target="../notesSlides/notesSlide1.xml"/><Relationship Id="rId16" Type="http://schemas.openxmlformats.org/officeDocument/2006/relationships/slide" Target="slide19.xml"/><Relationship Id="rId20"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4.jpg"/><Relationship Id="rId11" Type="http://schemas.openxmlformats.org/officeDocument/2006/relationships/slide" Target="slide9.xml"/><Relationship Id="rId5" Type="http://schemas.openxmlformats.org/officeDocument/2006/relationships/slide" Target="slide15.xml"/><Relationship Id="rId15" Type="http://schemas.openxmlformats.org/officeDocument/2006/relationships/slide" Target="slide4.xml"/><Relationship Id="rId10" Type="http://schemas.openxmlformats.org/officeDocument/2006/relationships/image" Target="../media/image6.jpg"/><Relationship Id="rId19" Type="http://schemas.openxmlformats.org/officeDocument/2006/relationships/image" Target="../media/image10.jpg"/><Relationship Id="rId4" Type="http://schemas.openxmlformats.org/officeDocument/2006/relationships/image" Target="../media/image3.jpg"/><Relationship Id="rId9" Type="http://schemas.openxmlformats.org/officeDocument/2006/relationships/slide" Target="slide11.xml"/><Relationship Id="rId1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slide" Target="slide25.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emf"/><Relationship Id="rId5" Type="http://schemas.openxmlformats.org/officeDocument/2006/relationships/image" Target="../media/image8.jp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slide" Target="slide4.xml"/><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slide" Target="slide26.xml"/><Relationship Id="rId5" Type="http://schemas.openxmlformats.org/officeDocument/2006/relationships/slide" Target="slide2.xml"/><Relationship Id="rId4" Type="http://schemas.openxmlformats.org/officeDocument/2006/relationships/slide" Target="slide2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emf"/><Relationship Id="rId5" Type="http://schemas.openxmlformats.org/officeDocument/2006/relationships/image" Target="../media/image16.jp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16.jpg"/><Relationship Id="rId7" Type="http://schemas.openxmlformats.org/officeDocument/2006/relationships/slide" Target="slide2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29.xml"/><Relationship Id="rId5" Type="http://schemas.openxmlformats.org/officeDocument/2006/relationships/slide" Target="slide2.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emf"/><Relationship Id="rId5" Type="http://schemas.openxmlformats.org/officeDocument/2006/relationships/image" Target="../media/image7.jp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slide" Target="slide8.xm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slide" Target="slide30.xml"/><Relationship Id="rId5" Type="http://schemas.openxmlformats.org/officeDocument/2006/relationships/slide" Target="slide2.xml"/><Relationship Id="rId4" Type="http://schemas.openxmlformats.org/officeDocument/2006/relationships/slide" Target="slide3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1.emf"/><Relationship Id="rId5" Type="http://schemas.openxmlformats.org/officeDocument/2006/relationships/image" Target="../media/image19.jp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slide" Target="slide10.xml"/><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slide" Target="slide33.xml"/><Relationship Id="rId5" Type="http://schemas.openxmlformats.org/officeDocument/2006/relationships/slide" Target="slide32.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1.emf"/><Relationship Id="rId5" Type="http://schemas.openxmlformats.org/officeDocument/2006/relationships/image" Target="../media/image21.jp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2.xml"/><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slide" Target="slide34.xml"/><Relationship Id="rId4" Type="http://schemas.openxmlformats.org/officeDocument/2006/relationships/slide" Target="slide3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1.emf"/><Relationship Id="rId5" Type="http://schemas.openxmlformats.org/officeDocument/2006/relationships/image" Target="../media/image23.jp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4.xml"/><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slide" Target="slide36.xml"/><Relationship Id="rId4" Type="http://schemas.openxmlformats.org/officeDocument/2006/relationships/slide" Target="slide3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image" Target="../media/image1.emf"/><Relationship Id="rId5" Type="http://schemas.openxmlformats.org/officeDocument/2006/relationships/image" Target="../media/image3.jp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image" Target="../media/image3.jpg"/><Relationship Id="rId7" Type="http://schemas.openxmlformats.org/officeDocument/2006/relationships/slide" Target="slide16.xml"/><Relationship Id="rId2" Type="http://schemas.openxmlformats.org/officeDocument/2006/relationships/slide" Target="slide31.xml"/><Relationship Id="rId1" Type="http://schemas.openxmlformats.org/officeDocument/2006/relationships/slideLayout" Target="../slideLayouts/slideLayout2.xml"/><Relationship Id="rId6" Type="http://schemas.openxmlformats.org/officeDocument/2006/relationships/slide" Target="slide38.xml"/><Relationship Id="rId5" Type="http://schemas.openxmlformats.org/officeDocument/2006/relationships/slide" Target="slide2.xml"/><Relationship Id="rId4"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1.emf"/><Relationship Id="rId5" Type="http://schemas.openxmlformats.org/officeDocument/2006/relationships/image" Target="../media/image9.jp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9.jpg"/><Relationship Id="rId7" Type="http://schemas.openxmlformats.org/officeDocument/2006/relationships/slide" Target="slide40.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41.xml"/><Relationship Id="rId5" Type="http://schemas.openxmlformats.org/officeDocument/2006/relationships/slide" Target="slide2.xml"/><Relationship Id="rId4" Type="http://schemas.openxmlformats.org/officeDocument/2006/relationships/image" Target="../media/image1.e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emf"/><Relationship Id="rId5" Type="http://schemas.openxmlformats.org/officeDocument/2006/relationships/image" Target="../media/image10.jp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slide" Target="slide20.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42.xml"/><Relationship Id="rId5" Type="http://schemas.openxmlformats.org/officeDocument/2006/relationships/slide" Target="slide2.xml"/><Relationship Id="rId4" Type="http://schemas.openxmlformats.org/officeDocument/2006/relationships/image" Target="../media/image1.emf"/></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1.emf"/><Relationship Id="rId5" Type="http://schemas.openxmlformats.org/officeDocument/2006/relationships/image" Target="../media/image13.jp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image" Target="../media/image13.jpg"/><Relationship Id="rId7" Type="http://schemas.openxmlformats.org/officeDocument/2006/relationships/slide" Target="slide2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image" Target="../media/image1.emf"/></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3.jpg"/><Relationship Id="rId7"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slide" Target="slide4.xml"/><Relationship Id="rId4" Type="http://schemas.openxmlformats.org/officeDocument/2006/relationships/image" Target="../media/image1.emf"/></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0.jpe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slide" Target="slide6.xml"/><Relationship Id="rId5" Type="http://schemas.openxmlformats.org/officeDocument/2006/relationships/image" Target="../media/image1.emf"/><Relationship Id="rId4" Type="http://schemas.openxmlformats.org/officeDocument/2006/relationships/image" Target="../media/image8.jp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slide" Target="slide6.xml"/><Relationship Id="rId5" Type="http://schemas.openxmlformats.org/officeDocument/2006/relationships/image" Target="../media/image31.jpg"/><Relationship Id="rId4" Type="http://schemas.openxmlformats.org/officeDocument/2006/relationships/image" Target="../media/image1.emf"/></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6.jp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slide" Target="slide8.xml"/><Relationship Id="rId5" Type="http://schemas.openxmlformats.org/officeDocument/2006/relationships/image" Target="../media/image32.jpg"/><Relationship Id="rId4" Type="http://schemas.openxmlformats.org/officeDocument/2006/relationships/image" Target="../media/image1.emf"/></Relationships>
</file>

<file path=ppt/slides/_rels/slide2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6.jp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slide" Target="slide8.xml"/><Relationship Id="rId5" Type="http://schemas.openxmlformats.org/officeDocument/2006/relationships/image" Target="../media/image33.png"/><Relationship Id="rId4" Type="http://schemas.openxmlformats.org/officeDocument/2006/relationships/image" Target="../media/image1.emf"/></Relationships>
</file>

<file path=ppt/slides/_rels/slide3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7.jpg"/><Relationship Id="rId7"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slide" Target="slide10.xml"/><Relationship Id="rId4" Type="http://schemas.openxmlformats.org/officeDocument/2006/relationships/image" Target="../media/image1.emf"/></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7.jp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slide" Target="slide10.xml"/><Relationship Id="rId5" Type="http://schemas.openxmlformats.org/officeDocument/2006/relationships/image" Target="../media/image35.jpg"/><Relationship Id="rId4" Type="http://schemas.openxmlformats.org/officeDocument/2006/relationships/image" Target="../media/image1.emf"/></Relationships>
</file>

<file path=ppt/slides/_rels/slide3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6.png"/><Relationship Id="rId7" Type="http://schemas.openxmlformats.org/officeDocument/2006/relationships/slide" Target="slide12.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image" Target="../media/image19.jpg"/></Relationships>
</file>

<file path=ppt/slides/_rels/slide3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7.jpg"/><Relationship Id="rId7" Type="http://schemas.openxmlformats.org/officeDocument/2006/relationships/slide" Target="slide12.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image" Target="../media/image19.jpg"/></Relationships>
</file>

<file path=ppt/slides/_rels/slide34.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38.pn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hyperlink" Target="https://www.youtube.com/watch?v=e_oWmY_mkCA" TargetMode="External"/><Relationship Id="rId5" Type="http://schemas.openxmlformats.org/officeDocument/2006/relationships/image" Target="../media/image1.emf"/><Relationship Id="rId4" Type="http://schemas.openxmlformats.org/officeDocument/2006/relationships/image" Target="../media/image5.jpg"/><Relationship Id="rId9" Type="http://schemas.openxmlformats.org/officeDocument/2006/relationships/image" Target="../media/image12.png"/></Relationships>
</file>

<file path=ppt/slides/_rels/slide3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9.png"/><Relationship Id="rId7" Type="http://schemas.openxmlformats.org/officeDocument/2006/relationships/slide" Target="slide14.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image" Target="../media/image5.jpg"/></Relationships>
</file>

<file path=ppt/slides/_rels/slide3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3.jpg"/><Relationship Id="rId7" Type="http://schemas.openxmlformats.org/officeDocument/2006/relationships/slide" Target="slide16.xm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1.emf"/></Relationships>
</file>

<file path=ppt/slides/_rels/slide3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0.jpg"/><Relationship Id="rId7" Type="http://schemas.openxmlformats.org/officeDocument/2006/relationships/slide" Target="slide16.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image" Target="../media/image23.jpg"/></Relationships>
</file>

<file path=ppt/slides/_rels/slide3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jp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slide" Target="slide18.xml"/><Relationship Id="rId5" Type="http://schemas.openxmlformats.org/officeDocument/2006/relationships/image" Target="../media/image29.png"/><Relationship Id="rId4" Type="http://schemas.openxmlformats.org/officeDocument/2006/relationships/image" Target="../media/image1.emf"/></Relationships>
</file>

<file path=ppt/slides/_rels/slide3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2.png"/><Relationship Id="rId7" Type="http://schemas.openxmlformats.org/officeDocument/2006/relationships/slide" Target="slide18.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image" Target="../media/image3.jpg"/></Relationships>
</file>

<file path=ppt/slides/_rels/slide4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3.png"/><Relationship Id="rId7" Type="http://schemas.openxmlformats.org/officeDocument/2006/relationships/slide" Target="slide20.xml"/><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image" Target="../media/image9.jpg"/><Relationship Id="rId9" Type="http://schemas.openxmlformats.org/officeDocument/2006/relationships/image" Target="../media/image44.png"/></Relationships>
</file>

<file path=ppt/slides/_rels/slide4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5.jpg"/><Relationship Id="rId7" Type="http://schemas.openxmlformats.org/officeDocument/2006/relationships/slide" Target="slide20.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image" Target="../media/image9.jpg"/></Relationships>
</file>

<file path=ppt/slides/_rels/slide4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jpg"/><Relationship Id="rId7" Type="http://schemas.openxmlformats.org/officeDocument/2006/relationships/slide" Target="slide22.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46.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En bild som visar skärmbild, text, byggnad, utomhus&#10;&#10;AI-genererat innehåll kan vara felaktigt.">
            <a:extLst>
              <a:ext uri="{FF2B5EF4-FFF2-40B4-BE49-F238E27FC236}">
                <a16:creationId xmlns:a16="http://schemas.microsoft.com/office/drawing/2014/main" id="{8EDB4496-4F5E-BE2D-E08E-3EF1DEF06BB2}"/>
              </a:ext>
            </a:extLst>
          </p:cNvPr>
          <p:cNvPicPr>
            <a:picLocks noChangeAspect="1"/>
          </p:cNvPicPr>
          <p:nvPr/>
        </p:nvPicPr>
        <p:blipFill>
          <a:blip r:embed="rId2"/>
          <a:stretch>
            <a:fillRect/>
          </a:stretch>
        </p:blipFill>
        <p:spPr>
          <a:xfrm>
            <a:off x="5638" y="-1"/>
            <a:ext cx="12186361" cy="6861173"/>
          </a:xfrm>
          <a:prstGeom prst="rect">
            <a:avLst/>
          </a:prstGeom>
        </p:spPr>
      </p:pic>
      <p:sp>
        <p:nvSpPr>
          <p:cNvPr id="6" name="Rounded Rectangle 5">
            <a:hlinkClick r:id="rId3" action="ppaction://hlinksldjump"/>
            <a:extLst>
              <a:ext uri="{FF2B5EF4-FFF2-40B4-BE49-F238E27FC236}">
                <a16:creationId xmlns:a16="http://schemas.microsoft.com/office/drawing/2014/main" id="{C114DAE6-A70B-7F40-4C90-7CAE08594589}"/>
              </a:ext>
            </a:extLst>
          </p:cNvPr>
          <p:cNvSpPr/>
          <p:nvPr/>
        </p:nvSpPr>
        <p:spPr>
          <a:xfrm>
            <a:off x="10599174" y="5663080"/>
            <a:ext cx="845575" cy="428120"/>
          </a:xfrm>
          <a:prstGeom prst="roundRect">
            <a:avLst>
              <a:gd name="adj" fmla="val 50000"/>
            </a:avLst>
          </a:prstGeom>
          <a:solidFill>
            <a:schemeClr val="bg1"/>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tx1"/>
                </a:solidFill>
                <a:latin typeface="Arial" panose="020B0604020202020204" pitchFamily="34" charset="0"/>
                <a:cs typeface="Arial" panose="020B0604020202020204" pitchFamily="34" charset="0"/>
              </a:rPr>
              <a:t>Start</a:t>
            </a:r>
          </a:p>
        </p:txBody>
      </p:sp>
    </p:spTree>
    <p:extLst>
      <p:ext uri="{BB962C8B-B14F-4D97-AF65-F5344CB8AC3E}">
        <p14:creationId xmlns:p14="http://schemas.microsoft.com/office/powerpoint/2010/main" val="346745888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A person pushing a small robot&#10;&#10;AI-generated content may be incorrect.">
            <a:hlinkClick r:id="rId3" action="ppaction://hlinksldjump"/>
            <a:extLst>
              <a:ext uri="{FF2B5EF4-FFF2-40B4-BE49-F238E27FC236}">
                <a16:creationId xmlns:a16="http://schemas.microsoft.com/office/drawing/2014/main" id="{9762201E-2BA9-DF73-AA2F-37D9AB08D280}"/>
              </a:ext>
            </a:extLst>
          </p:cNvPr>
          <p:cNvPicPr>
            <a:picLocks noChangeAspect="1"/>
          </p:cNvPicPr>
          <p:nvPr/>
        </p:nvPicPr>
        <p:blipFill>
          <a:blip r:embed="rId4"/>
          <a:stretch>
            <a:fillRect/>
          </a:stretch>
        </p:blipFill>
        <p:spPr>
          <a:xfrm>
            <a:off x="3521967" y="4860677"/>
            <a:ext cx="2332716" cy="1312153"/>
          </a:xfrm>
          <a:prstGeom prst="rect">
            <a:avLst/>
          </a:prstGeom>
        </p:spPr>
      </p:pic>
      <p:pic>
        <p:nvPicPr>
          <p:cNvPr id="25" name="Picture 24" descr="A group of people sitting on a bench by a lake&#10;&#10;AI-generated content may be incorrect.">
            <a:hlinkClick r:id="rId5" action="ppaction://hlinksldjump"/>
            <a:extLst>
              <a:ext uri="{FF2B5EF4-FFF2-40B4-BE49-F238E27FC236}">
                <a16:creationId xmlns:a16="http://schemas.microsoft.com/office/drawing/2014/main" id="{615023D5-FCE4-9154-DEE8-8DDE2A82F68B}"/>
              </a:ext>
            </a:extLst>
          </p:cNvPr>
          <p:cNvPicPr>
            <a:picLocks noChangeAspect="1"/>
          </p:cNvPicPr>
          <p:nvPr/>
        </p:nvPicPr>
        <p:blipFill>
          <a:blip r:embed="rId6"/>
          <a:stretch>
            <a:fillRect/>
          </a:stretch>
        </p:blipFill>
        <p:spPr>
          <a:xfrm>
            <a:off x="983244" y="4860678"/>
            <a:ext cx="2296141" cy="1291579"/>
          </a:xfrm>
          <a:prstGeom prst="rect">
            <a:avLst/>
          </a:prstGeom>
        </p:spPr>
      </p:pic>
      <p:pic>
        <p:nvPicPr>
          <p:cNvPr id="23" name="Picture 22" descr="A parking lot with cars and a building&#10;&#10;AI-generated content may be incorrect.">
            <a:hlinkClick r:id="rId7" action="ppaction://hlinksldjump"/>
            <a:extLst>
              <a:ext uri="{FF2B5EF4-FFF2-40B4-BE49-F238E27FC236}">
                <a16:creationId xmlns:a16="http://schemas.microsoft.com/office/drawing/2014/main" id="{772FC5B4-AB08-77B8-DF1F-87C187832317}"/>
              </a:ext>
            </a:extLst>
          </p:cNvPr>
          <p:cNvPicPr>
            <a:picLocks noChangeAspect="1"/>
          </p:cNvPicPr>
          <p:nvPr/>
        </p:nvPicPr>
        <p:blipFill>
          <a:blip r:embed="rId8"/>
          <a:stretch>
            <a:fillRect/>
          </a:stretch>
        </p:blipFill>
        <p:spPr>
          <a:xfrm>
            <a:off x="8671276" y="3307812"/>
            <a:ext cx="2296181" cy="1291602"/>
          </a:xfrm>
          <a:prstGeom prst="rect">
            <a:avLst/>
          </a:prstGeom>
        </p:spPr>
      </p:pic>
      <p:pic>
        <p:nvPicPr>
          <p:cNvPr id="21" name="Picture 20" descr="A group of people walking on a street&#10;&#10;AI-generated content may be incorrect.">
            <a:hlinkClick r:id="rId9" action="ppaction://hlinksldjump"/>
            <a:extLst>
              <a:ext uri="{FF2B5EF4-FFF2-40B4-BE49-F238E27FC236}">
                <a16:creationId xmlns:a16="http://schemas.microsoft.com/office/drawing/2014/main" id="{DCCBC617-9340-4895-114A-A2E2CBA6C180}"/>
              </a:ext>
            </a:extLst>
          </p:cNvPr>
          <p:cNvPicPr>
            <a:picLocks noChangeAspect="1"/>
          </p:cNvPicPr>
          <p:nvPr/>
        </p:nvPicPr>
        <p:blipFill>
          <a:blip r:embed="rId10"/>
          <a:stretch>
            <a:fillRect/>
          </a:stretch>
        </p:blipFill>
        <p:spPr>
          <a:xfrm>
            <a:off x="6096000" y="3307813"/>
            <a:ext cx="2296180" cy="1291601"/>
          </a:xfrm>
          <a:prstGeom prst="rect">
            <a:avLst/>
          </a:prstGeom>
        </p:spPr>
      </p:pic>
      <p:pic>
        <p:nvPicPr>
          <p:cNvPr id="15" name="Picture 14" descr="A bus station with people and a street&#10;&#10;AI-generated content may be incorrect.">
            <a:hlinkClick r:id="rId11" action="ppaction://hlinksldjump"/>
            <a:extLst>
              <a:ext uri="{FF2B5EF4-FFF2-40B4-BE49-F238E27FC236}">
                <a16:creationId xmlns:a16="http://schemas.microsoft.com/office/drawing/2014/main" id="{AC38E76B-96AF-6DE7-BEDD-0F32B13344F4}"/>
              </a:ext>
            </a:extLst>
          </p:cNvPr>
          <p:cNvPicPr>
            <a:picLocks noChangeAspect="1"/>
          </p:cNvPicPr>
          <p:nvPr/>
        </p:nvPicPr>
        <p:blipFill>
          <a:blip r:embed="rId12"/>
          <a:stretch>
            <a:fillRect/>
          </a:stretch>
        </p:blipFill>
        <p:spPr>
          <a:xfrm>
            <a:off x="3557299" y="3307813"/>
            <a:ext cx="2296180" cy="1291601"/>
          </a:xfrm>
          <a:prstGeom prst="rect">
            <a:avLst/>
          </a:prstGeom>
        </p:spPr>
      </p:pic>
      <p:pic>
        <p:nvPicPr>
          <p:cNvPr id="13" name="Picture 12" descr="Aerial view of a city with cars parked in a parking lot&#10;&#10;AI-generated content may be incorrect.">
            <a:hlinkClick r:id="rId13" action="ppaction://hlinksldjump"/>
            <a:extLst>
              <a:ext uri="{FF2B5EF4-FFF2-40B4-BE49-F238E27FC236}">
                <a16:creationId xmlns:a16="http://schemas.microsoft.com/office/drawing/2014/main" id="{8AD03662-D170-9C72-5AB4-F489810B139C}"/>
              </a:ext>
            </a:extLst>
          </p:cNvPr>
          <p:cNvPicPr>
            <a:picLocks noChangeAspect="1"/>
          </p:cNvPicPr>
          <p:nvPr/>
        </p:nvPicPr>
        <p:blipFill>
          <a:blip r:embed="rId14"/>
          <a:stretch>
            <a:fillRect/>
          </a:stretch>
        </p:blipFill>
        <p:spPr>
          <a:xfrm>
            <a:off x="983246" y="3307824"/>
            <a:ext cx="2296160" cy="1291590"/>
          </a:xfrm>
          <a:prstGeom prst="rect">
            <a:avLst/>
          </a:prstGeom>
        </p:spPr>
      </p:pic>
      <p:sp>
        <p:nvSpPr>
          <p:cNvPr id="10" name="TextBox 9">
            <a:extLst>
              <a:ext uri="{FF2B5EF4-FFF2-40B4-BE49-F238E27FC236}">
                <a16:creationId xmlns:a16="http://schemas.microsoft.com/office/drawing/2014/main" id="{6EB0210A-EF9E-402E-F80C-0DB32A509273}"/>
              </a:ext>
            </a:extLst>
          </p:cNvPr>
          <p:cNvSpPr txBox="1"/>
          <p:nvPr/>
        </p:nvSpPr>
        <p:spPr>
          <a:xfrm>
            <a:off x="902863" y="2834334"/>
            <a:ext cx="928588" cy="369332"/>
          </a:xfrm>
          <a:prstGeom prst="rect">
            <a:avLst/>
          </a:prstGeom>
          <a:noFill/>
        </p:spPr>
        <p:txBody>
          <a:bodyPr wrap="none" rtlCol="0">
            <a:spAutoFit/>
          </a:bodyPr>
          <a:lstStyle/>
          <a:p>
            <a:r>
              <a:rPr lang="sv-SE" b="1" noProof="0" dirty="0"/>
              <a:t>Kapitel</a:t>
            </a:r>
          </a:p>
        </p:txBody>
      </p:sp>
      <p:sp>
        <p:nvSpPr>
          <p:cNvPr id="11" name="Rounded Rectangle 10">
            <a:hlinkClick r:id="rId15" action="ppaction://hlinksldjump"/>
            <a:extLst>
              <a:ext uri="{FF2B5EF4-FFF2-40B4-BE49-F238E27FC236}">
                <a16:creationId xmlns:a16="http://schemas.microsoft.com/office/drawing/2014/main" id="{982DD83A-9DF1-4667-0916-1FE12EAEECF4}"/>
              </a:ext>
            </a:extLst>
          </p:cNvPr>
          <p:cNvSpPr/>
          <p:nvPr/>
        </p:nvSpPr>
        <p:spPr>
          <a:xfrm>
            <a:off x="3569808" y="2251287"/>
            <a:ext cx="2237033"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rPr>
              <a:t>Spela från början</a:t>
            </a:r>
            <a:endParaRPr lang="sv-SE" sz="1400" noProof="0" dirty="0">
              <a:solidFill>
                <a:schemeClr val="bg1"/>
              </a:solidFill>
              <a:latin typeface="Arial" panose="020B0604020202020204" pitchFamily="34" charset="0"/>
              <a:cs typeface="Arial" panose="020B0604020202020204" pitchFamily="34" charset="0"/>
            </a:endParaRPr>
          </a:p>
        </p:txBody>
      </p:sp>
      <p:pic>
        <p:nvPicPr>
          <p:cNvPr id="2" name="Picture 1" descr="A group of people walking in a park&#10;&#10;AI-generated content may be incorrect.">
            <a:hlinkClick r:id="rId16" action="ppaction://hlinksldjump"/>
            <a:extLst>
              <a:ext uri="{FF2B5EF4-FFF2-40B4-BE49-F238E27FC236}">
                <a16:creationId xmlns:a16="http://schemas.microsoft.com/office/drawing/2014/main" id="{582855CF-7961-B6E4-2FBF-07A97BF8984E}"/>
              </a:ext>
            </a:extLst>
          </p:cNvPr>
          <p:cNvPicPr>
            <a:picLocks noChangeAspect="1"/>
          </p:cNvPicPr>
          <p:nvPr/>
        </p:nvPicPr>
        <p:blipFill>
          <a:blip r:embed="rId17"/>
          <a:stretch>
            <a:fillRect/>
          </a:stretch>
        </p:blipFill>
        <p:spPr>
          <a:xfrm>
            <a:off x="6096000" y="4857810"/>
            <a:ext cx="2332718" cy="1312154"/>
          </a:xfrm>
          <a:prstGeom prst="rect">
            <a:avLst/>
          </a:prstGeom>
        </p:spPr>
      </p:pic>
      <p:pic>
        <p:nvPicPr>
          <p:cNvPr id="3" name="Picture 2">
            <a:hlinkClick r:id="rId18" action="ppaction://hlinksldjump"/>
            <a:extLst>
              <a:ext uri="{FF2B5EF4-FFF2-40B4-BE49-F238E27FC236}">
                <a16:creationId xmlns:a16="http://schemas.microsoft.com/office/drawing/2014/main" id="{ADACE050-15DD-9529-3A9A-DB76ABA4E2E1}"/>
              </a:ext>
            </a:extLst>
          </p:cNvPr>
          <p:cNvPicPr>
            <a:picLocks noChangeAspect="1"/>
          </p:cNvPicPr>
          <p:nvPr/>
        </p:nvPicPr>
        <p:blipFill>
          <a:blip r:embed="rId19"/>
          <a:stretch>
            <a:fillRect/>
          </a:stretch>
        </p:blipFill>
        <p:spPr>
          <a:xfrm>
            <a:off x="8671276" y="4857810"/>
            <a:ext cx="2296181" cy="1291602"/>
          </a:xfrm>
          <a:prstGeom prst="rect">
            <a:avLst/>
          </a:prstGeom>
        </p:spPr>
      </p:pic>
      <p:pic>
        <p:nvPicPr>
          <p:cNvPr id="4" name="Picture 3">
            <a:extLst>
              <a:ext uri="{FF2B5EF4-FFF2-40B4-BE49-F238E27FC236}">
                <a16:creationId xmlns:a16="http://schemas.microsoft.com/office/drawing/2014/main" id="{5881C748-5575-4E6F-DC8E-2A3A0DAD007F}"/>
              </a:ext>
            </a:extLst>
          </p:cNvPr>
          <p:cNvPicPr>
            <a:picLocks noChangeAspect="1"/>
          </p:cNvPicPr>
          <p:nvPr/>
        </p:nvPicPr>
        <p:blipFill>
          <a:blip r:embed="rId20"/>
          <a:stretch>
            <a:fillRect/>
          </a:stretch>
        </p:blipFill>
        <p:spPr>
          <a:xfrm>
            <a:off x="5072655" y="691011"/>
            <a:ext cx="1812887" cy="1112453"/>
          </a:xfrm>
          <a:prstGeom prst="rect">
            <a:avLst/>
          </a:prstGeom>
        </p:spPr>
      </p:pic>
      <p:sp>
        <p:nvSpPr>
          <p:cNvPr id="7" name="Rounded Rectangle 6">
            <a:hlinkClick r:id="rId21" action="ppaction://hlinksldjump"/>
            <a:extLst>
              <a:ext uri="{FF2B5EF4-FFF2-40B4-BE49-F238E27FC236}">
                <a16:creationId xmlns:a16="http://schemas.microsoft.com/office/drawing/2014/main" id="{53FB317F-DC18-AA07-1DCE-09E1AFC6E503}"/>
              </a:ext>
            </a:extLst>
          </p:cNvPr>
          <p:cNvSpPr/>
          <p:nvPr/>
        </p:nvSpPr>
        <p:spPr>
          <a:xfrm>
            <a:off x="6143842" y="2251287"/>
            <a:ext cx="2237033"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rPr>
              <a:t>Instruktioner</a:t>
            </a:r>
            <a:endParaRPr lang="sv-SE" sz="1400" noProof="0" dirty="0">
              <a:solidFill>
                <a:schemeClr val="bg1"/>
              </a:solidFill>
              <a:latin typeface="Arial" panose="020B0604020202020204" pitchFamily="34" charset="0"/>
              <a:cs typeface="Arial" panose="020B0604020202020204" pitchFamily="34" charset="0"/>
            </a:endParaRPr>
          </a:p>
        </p:txBody>
      </p:sp>
      <p:sp>
        <p:nvSpPr>
          <p:cNvPr id="5" name="textruta 4">
            <a:extLst>
              <a:ext uri="{FF2B5EF4-FFF2-40B4-BE49-F238E27FC236}">
                <a16:creationId xmlns:a16="http://schemas.microsoft.com/office/drawing/2014/main" id="{BC09A549-9C9E-88FC-1C8E-4971DCFE40FD}"/>
              </a:ext>
            </a:extLst>
          </p:cNvPr>
          <p:cNvSpPr txBox="1"/>
          <p:nvPr/>
        </p:nvSpPr>
        <p:spPr>
          <a:xfrm>
            <a:off x="9452610" y="6550223"/>
            <a:ext cx="273939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1400" noProof="0" dirty="0">
                <a:latin typeface="Calibri" panose="020F0502020204030204" pitchFamily="34" charset="0"/>
                <a:ea typeface="Open Sans"/>
                <a:cs typeface="Calibri" panose="020F0502020204030204" pitchFamily="34" charset="0"/>
              </a:rPr>
              <a:t>Version 3.1 (19 oktober 2026)</a:t>
            </a:r>
          </a:p>
        </p:txBody>
      </p:sp>
    </p:spTree>
    <p:extLst>
      <p:ext uri="{BB962C8B-B14F-4D97-AF65-F5344CB8AC3E}">
        <p14:creationId xmlns:p14="http://schemas.microsoft.com/office/powerpoint/2010/main" val="26763739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06D34ED-382D-626B-C4F2-CC9673CC8324}"/>
              </a:ext>
            </a:extLst>
          </p:cNvPr>
          <p:cNvSpPr>
            <a:spLocks noGrp="1"/>
          </p:cNvSpPr>
          <p:nvPr>
            <p:ph type="body" sz="quarter" idx="17"/>
          </p:nvPr>
        </p:nvSpPr>
        <p:spPr>
          <a:xfrm>
            <a:off x="1943226" y="447675"/>
            <a:ext cx="5676773" cy="912813"/>
          </a:xfrm>
        </p:spPr>
        <p:txBody>
          <a:bodyPr>
            <a:noAutofit/>
          </a:bodyPr>
          <a:lstStyle/>
          <a:p>
            <a:r>
              <a:rPr lang="sv-SE" sz="4000" noProof="0" dirty="0"/>
              <a:t>Instruktioner för lärare </a:t>
            </a:r>
          </a:p>
        </p:txBody>
      </p:sp>
      <p:sp>
        <p:nvSpPr>
          <p:cNvPr id="5" name="Text Placeholder 4">
            <a:extLst>
              <a:ext uri="{FF2B5EF4-FFF2-40B4-BE49-F238E27FC236}">
                <a16:creationId xmlns:a16="http://schemas.microsoft.com/office/drawing/2014/main" id="{EB1C9845-2B74-DAEB-0AEE-0F1A920D047A}"/>
              </a:ext>
            </a:extLst>
          </p:cNvPr>
          <p:cNvSpPr>
            <a:spLocks noGrp="1"/>
          </p:cNvSpPr>
          <p:nvPr>
            <p:ph type="body" sz="quarter" idx="25"/>
          </p:nvPr>
        </p:nvSpPr>
        <p:spPr/>
        <p:txBody>
          <a:bodyPr/>
          <a:lstStyle/>
          <a:p>
            <a:r>
              <a:rPr lang="en-GB" noProof="1">
                <a:solidFill>
                  <a:srgbClr val="000000"/>
                </a:solidFill>
              </a:rPr>
              <a:t>Det enda du behöver göra är att starta presentationen i bildspelsläge och klicka dig igenom den. </a:t>
            </a:r>
          </a:p>
          <a:p>
            <a:pPr marL="352425" indent="-342900">
              <a:buFont typeface="+mj-lt"/>
              <a:buAutoNum type="arabicPeriod"/>
            </a:pPr>
            <a:r>
              <a:rPr lang="sv-SE" dirty="0">
                <a:solidFill>
                  <a:schemeClr val="tx1"/>
                </a:solidFill>
              </a:rPr>
              <a:t>Alla kapitel innehåller 1–2 informationsbubblor (i). Klicka på så många ni vill för att fördjupa er i innehållet.</a:t>
            </a:r>
          </a:p>
          <a:p>
            <a:pPr marL="352425" indent="-342900">
              <a:buFont typeface="+mj-lt"/>
              <a:buAutoNum type="arabicPeriod"/>
            </a:pPr>
            <a:r>
              <a:rPr lang="en-GB" noProof="1">
                <a:solidFill>
                  <a:schemeClr val="tx1"/>
                </a:solidFill>
              </a:rPr>
              <a:t>Klicka på pilen till vänster för att gå tillbaka.</a:t>
            </a:r>
          </a:p>
          <a:p>
            <a:pPr marL="352425" indent="-342900">
              <a:buFont typeface="+mj-lt"/>
              <a:buAutoNum type="arabicPeriod"/>
            </a:pPr>
            <a:r>
              <a:rPr lang="sv-SE" noProof="0" dirty="0">
                <a:solidFill>
                  <a:srgbClr val="000000"/>
                </a:solidFill>
              </a:rPr>
              <a:t>Klicka på ”</a:t>
            </a:r>
            <a:r>
              <a:rPr lang="sv-SE" noProof="0" dirty="0">
                <a:highlight>
                  <a:srgbClr val="66A3BF"/>
                </a:highlight>
              </a:rPr>
              <a:t>Nästa</a:t>
            </a:r>
            <a:r>
              <a:rPr lang="sv-SE" noProof="0" dirty="0">
                <a:solidFill>
                  <a:srgbClr val="000000"/>
                </a:solidFill>
              </a:rPr>
              <a:t>” för att gå vidare.</a:t>
            </a:r>
            <a:endParaRPr lang="sv-SE" noProof="0" dirty="0"/>
          </a:p>
        </p:txBody>
      </p:sp>
      <p:sp>
        <p:nvSpPr>
          <p:cNvPr id="6" name="Text Placeholder 5">
            <a:extLst>
              <a:ext uri="{FF2B5EF4-FFF2-40B4-BE49-F238E27FC236}">
                <a16:creationId xmlns:a16="http://schemas.microsoft.com/office/drawing/2014/main" id="{9184A4CA-3C24-9ED1-9A95-A1494E15DE54}"/>
              </a:ext>
            </a:extLst>
          </p:cNvPr>
          <p:cNvSpPr>
            <a:spLocks noGrp="1"/>
          </p:cNvSpPr>
          <p:nvPr>
            <p:ph type="body" sz="quarter" idx="26"/>
          </p:nvPr>
        </p:nvSpPr>
        <p:spPr>
          <a:xfrm>
            <a:off x="6389559" y="1692705"/>
            <a:ext cx="4251645" cy="4265642"/>
          </a:xfrm>
        </p:spPr>
        <p:txBody>
          <a:bodyPr>
            <a:normAutofit/>
          </a:bodyPr>
          <a:lstStyle/>
          <a:p>
            <a:r>
              <a:rPr lang="sv-SE" noProof="0" dirty="0"/>
              <a:t>Starta presentationen i bildspelsläge. Knappar och klickbara funktioner fungerar bara när presentationen spelas som bildspel, inte i redigeringsläget.</a:t>
            </a:r>
          </a:p>
          <a:p>
            <a:endParaRPr lang="sv-SE" noProof="0" dirty="0"/>
          </a:p>
          <a:p>
            <a:r>
              <a:rPr lang="sv-SE" noProof="0" dirty="0"/>
              <a:t>Den första informationsbubblan visar en mall för vad som presenteras på varje informationssida.</a:t>
            </a:r>
          </a:p>
          <a:p>
            <a:endParaRPr lang="sv-SE" noProof="0" dirty="0"/>
          </a:p>
          <a:p>
            <a:r>
              <a:rPr lang="sv-SE" noProof="0" dirty="0"/>
              <a:t>Det är också fritt fram att ändra i materialet för att anpassa till din undervisning! Du kan t ex ändra i texterna eller dölja sidor som du inte vill ha med.</a:t>
            </a:r>
          </a:p>
        </p:txBody>
      </p:sp>
      <p:pic>
        <p:nvPicPr>
          <p:cNvPr id="7" name="Picture 6" descr="A white arrow in a circle&#10;&#10;AI-generated content may be incorrect.">
            <a:hlinkClick r:id="rId2" action="ppaction://hlinksldjump"/>
            <a:extLst>
              <a:ext uri="{FF2B5EF4-FFF2-40B4-BE49-F238E27FC236}">
                <a16:creationId xmlns:a16="http://schemas.microsoft.com/office/drawing/2014/main" id="{52F7C26B-EFAD-BDF5-1BB1-194B0EC6C0C0}"/>
              </a:ext>
            </a:extLst>
          </p:cNvPr>
          <p:cNvPicPr>
            <a:picLocks noChangeAspect="1"/>
          </p:cNvPicPr>
          <p:nvPr/>
        </p:nvPicPr>
        <p:blipFill>
          <a:blip r:embed="rId3"/>
          <a:stretch>
            <a:fillRect/>
          </a:stretch>
        </p:blipFill>
        <p:spPr>
          <a:xfrm>
            <a:off x="463957" y="3150393"/>
            <a:ext cx="561975" cy="557213"/>
          </a:xfrm>
          <a:prstGeom prst="rect">
            <a:avLst/>
          </a:prstGeom>
        </p:spPr>
      </p:pic>
    </p:spTree>
    <p:extLst>
      <p:ext uri="{BB962C8B-B14F-4D97-AF65-F5344CB8AC3E}">
        <p14:creationId xmlns:p14="http://schemas.microsoft.com/office/powerpoint/2010/main" val="42049212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E37AAE-AFDA-2869-EC5B-EB73A2324C99}"/>
            </a:ext>
          </a:extLst>
        </p:cNvPr>
        <p:cNvGrpSpPr/>
        <p:nvPr/>
      </p:nvGrpSpPr>
      <p:grpSpPr>
        <a:xfrm>
          <a:off x="0" y="0"/>
          <a:ext cx="0" cy="0"/>
          <a:chOff x="0" y="0"/>
          <a:chExt cx="0" cy="0"/>
        </a:xfrm>
      </p:grpSpPr>
      <p:pic>
        <p:nvPicPr>
          <p:cNvPr id="5" name="Picture 4" descr="Aerial view of a city with fog&#10;&#10;AI-generated content may be incorrect.">
            <a:extLst>
              <a:ext uri="{FF2B5EF4-FFF2-40B4-BE49-F238E27FC236}">
                <a16:creationId xmlns:a16="http://schemas.microsoft.com/office/drawing/2014/main" id="{C9A9FAB0-3167-86B7-FF8F-2E71B95634CB}"/>
              </a:ext>
            </a:extLst>
          </p:cNvPr>
          <p:cNvPicPr>
            <a:picLocks noChangeAspect="1"/>
          </p:cNvPicPr>
          <p:nvPr/>
        </p:nvPicPr>
        <p:blipFill>
          <a:blip r:embed="rId2"/>
          <a:stretch>
            <a:fillRect/>
          </a:stretch>
        </p:blipFill>
        <p:spPr>
          <a:xfrm>
            <a:off x="0" y="0"/>
            <a:ext cx="12192000" cy="6858000"/>
          </a:xfrm>
          <a:prstGeom prst="rect">
            <a:avLst/>
          </a:prstGeom>
        </p:spPr>
      </p:pic>
      <p:sp>
        <p:nvSpPr>
          <p:cNvPr id="7" name="Rounded Rectangle 6">
            <a:extLst>
              <a:ext uri="{FF2B5EF4-FFF2-40B4-BE49-F238E27FC236}">
                <a16:creationId xmlns:a16="http://schemas.microsoft.com/office/drawing/2014/main" id="{41B15255-7360-2DAB-3B67-7AF4C589E596}"/>
              </a:ext>
            </a:extLst>
          </p:cNvPr>
          <p:cNvSpPr/>
          <p:nvPr/>
        </p:nvSpPr>
        <p:spPr>
          <a:xfrm>
            <a:off x="6350" y="0"/>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D9AE3F23-3C64-50DF-D781-BBEF93E31DED}"/>
              </a:ext>
            </a:extLst>
          </p:cNvPr>
          <p:cNvPicPr>
            <a:picLocks noChangeAspect="1"/>
          </p:cNvPicPr>
          <p:nvPr/>
        </p:nvPicPr>
        <p:blipFill>
          <a:blip r:embed="rId3"/>
          <a:stretch>
            <a:fillRect/>
          </a:stretch>
        </p:blipFill>
        <p:spPr>
          <a:xfrm>
            <a:off x="11320254" y="-758333"/>
            <a:ext cx="3384283" cy="8374665"/>
          </a:xfrm>
          <a:prstGeom prst="rect">
            <a:avLst/>
          </a:prstGeom>
        </p:spPr>
      </p:pic>
      <p:sp>
        <p:nvSpPr>
          <p:cNvPr id="9" name="Rounded Rectangle 8">
            <a:hlinkClick r:id="" action="ppaction://hlinkshowjump?jump=nextslide"/>
            <a:extLst>
              <a:ext uri="{FF2B5EF4-FFF2-40B4-BE49-F238E27FC236}">
                <a16:creationId xmlns:a16="http://schemas.microsoft.com/office/drawing/2014/main" id="{9A980A78-ED09-47B1-1A48-16C56DAD5D0A}"/>
              </a:ext>
            </a:extLst>
          </p:cNvPr>
          <p:cNvSpPr/>
          <p:nvPr/>
        </p:nvSpPr>
        <p:spPr>
          <a:xfrm>
            <a:off x="6573909" y="4576697"/>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sp>
        <p:nvSpPr>
          <p:cNvPr id="16" name="Rounded Rectangle 15">
            <a:hlinkClick r:id="rId4" action="ppaction://hlinksldjump"/>
            <a:extLst>
              <a:ext uri="{FF2B5EF4-FFF2-40B4-BE49-F238E27FC236}">
                <a16:creationId xmlns:a16="http://schemas.microsoft.com/office/drawing/2014/main" id="{E8260597-3085-A2BA-E64D-2CBC6BD335F0}"/>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grpSp>
        <p:nvGrpSpPr>
          <p:cNvPr id="2" name="Group 1">
            <a:extLst>
              <a:ext uri="{FF2B5EF4-FFF2-40B4-BE49-F238E27FC236}">
                <a16:creationId xmlns:a16="http://schemas.microsoft.com/office/drawing/2014/main" id="{83B11F84-9041-F7DB-51B3-D237888403B7}"/>
              </a:ext>
            </a:extLst>
          </p:cNvPr>
          <p:cNvGrpSpPr/>
          <p:nvPr/>
        </p:nvGrpSpPr>
        <p:grpSpPr>
          <a:xfrm>
            <a:off x="6096000" y="2153095"/>
            <a:ext cx="2535533" cy="570419"/>
            <a:chOff x="2730619" y="617186"/>
            <a:chExt cx="2535533" cy="570419"/>
          </a:xfrm>
        </p:grpSpPr>
        <p:sp>
          <p:nvSpPr>
            <p:cNvPr id="3" name="Rounded Rectangle 2">
              <a:extLst>
                <a:ext uri="{FF2B5EF4-FFF2-40B4-BE49-F238E27FC236}">
                  <a16:creationId xmlns:a16="http://schemas.microsoft.com/office/drawing/2014/main" id="{C2A0018B-5898-2413-5D3C-9537B2427E9B}"/>
                </a:ext>
              </a:extLst>
            </p:cNvPr>
            <p:cNvSpPr/>
            <p:nvPr/>
          </p:nvSpPr>
          <p:spPr>
            <a:xfrm>
              <a:off x="2824479" y="739277"/>
              <a:ext cx="2441673"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Välkomna till Morgonstaden</a:t>
              </a:r>
            </a:p>
          </p:txBody>
        </p:sp>
        <p:sp>
          <p:nvSpPr>
            <p:cNvPr id="4" name="Rounded Rectangle 3">
              <a:hlinkClick r:id="rId5" action="ppaction://hlinksldjump"/>
              <a:extLst>
                <a:ext uri="{FF2B5EF4-FFF2-40B4-BE49-F238E27FC236}">
                  <a16:creationId xmlns:a16="http://schemas.microsoft.com/office/drawing/2014/main" id="{227478A8-BA91-35D1-37B1-EDC72F5D05CC}"/>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93478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067F4-F90B-ADF3-5A4A-5C80F8536CB6}"/>
            </a:ext>
          </a:extLst>
        </p:cNvPr>
        <p:cNvGrpSpPr/>
        <p:nvPr/>
      </p:nvGrpSpPr>
      <p:grpSpPr>
        <a:xfrm>
          <a:off x="0" y="0"/>
          <a:ext cx="0" cy="0"/>
          <a:chOff x="0" y="0"/>
          <a:chExt cx="0" cy="0"/>
        </a:xfrm>
      </p:grpSpPr>
      <p:pic>
        <p:nvPicPr>
          <p:cNvPr id="4" name="01">
            <a:hlinkClick r:id="" action="ppaction://media"/>
            <a:extLst>
              <a:ext uri="{FF2B5EF4-FFF2-40B4-BE49-F238E27FC236}">
                <a16:creationId xmlns:a16="http://schemas.microsoft.com/office/drawing/2014/main" id="{66DE289B-1DBB-797A-F7E6-5872AE2C91A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75" y="7938"/>
            <a:ext cx="12192000" cy="6858000"/>
          </a:xfrm>
          <a:prstGeom prst="rect">
            <a:avLst/>
          </a:prstGeom>
        </p:spPr>
      </p:pic>
      <p:pic>
        <p:nvPicPr>
          <p:cNvPr id="3" name="Content Placeholder 5" descr="Aerial view of a city with cars parked in a parking lot&#10;&#10;AI-generated content may be incorrect.">
            <a:extLst>
              <a:ext uri="{FF2B5EF4-FFF2-40B4-BE49-F238E27FC236}">
                <a16:creationId xmlns:a16="http://schemas.microsoft.com/office/drawing/2014/main" id="{C9608D4E-8C36-A49E-4B81-3F8862E3A1EE}"/>
              </a:ext>
            </a:extLst>
          </p:cNvPr>
          <p:cNvPicPr>
            <a:picLocks noGrp="1" noChangeAspect="1"/>
          </p:cNvPicPr>
          <p:nvPr>
            <p:ph idx="1"/>
          </p:nvPr>
        </p:nvPicPr>
        <p:blipFill>
          <a:blip r:embed="rId5">
            <a:alphaModFix/>
          </a:blip>
          <a:stretch>
            <a:fillRect/>
          </a:stretch>
        </p:blipFill>
        <p:spPr>
          <a:xfrm>
            <a:off x="0" y="7938"/>
            <a:ext cx="12218782" cy="6873065"/>
          </a:xfrm>
        </p:spPr>
      </p:pic>
      <p:sp>
        <p:nvSpPr>
          <p:cNvPr id="7" name="Rounded Rectangle 6">
            <a:extLst>
              <a:ext uri="{FF2B5EF4-FFF2-40B4-BE49-F238E27FC236}">
                <a16:creationId xmlns:a16="http://schemas.microsoft.com/office/drawing/2014/main" id="{FA29D962-4627-30E9-C5EA-AD3B2140C185}"/>
              </a:ext>
            </a:extLst>
          </p:cNvPr>
          <p:cNvSpPr/>
          <p:nvPr/>
        </p:nvSpPr>
        <p:spPr>
          <a:xfrm>
            <a:off x="-898" y="-11113"/>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BE4ABCBA-FE03-5E77-2787-6D55F9D16F2C}"/>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E3E2EED1-F0DD-1F7B-4B35-D93EEA7AFA6A}"/>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2491534164"/>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4"/>
                                        </p:tgtEl>
                                      </p:cBhvr>
                                    </p:cmd>
                                  </p:childTnLst>
                                </p:cTn>
                              </p:par>
                            </p:childTnLst>
                          </p:cTn>
                        </p:par>
                        <p:par>
                          <p:cTn id="7" fill="hold">
                            <p:stCondLst>
                              <p:cond delay="5041"/>
                            </p:stCondLst>
                            <p:childTnLst>
                              <p:par>
                                <p:cTn id="8" presetID="10"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erial view of a city with cars parked in a parking lot&#10;&#10;AI-generated content may be incorrect.">
            <a:extLst>
              <a:ext uri="{FF2B5EF4-FFF2-40B4-BE49-F238E27FC236}">
                <a16:creationId xmlns:a16="http://schemas.microsoft.com/office/drawing/2014/main" id="{3C91B22E-5E38-EE1B-C63C-758CDEA04F1A}"/>
              </a:ext>
            </a:extLst>
          </p:cNvPr>
          <p:cNvPicPr>
            <a:picLocks noGrp="1" noChangeAspect="1"/>
          </p:cNvPicPr>
          <p:nvPr>
            <p:ph idx="1"/>
          </p:nvPr>
        </p:nvPicPr>
        <p:blipFill>
          <a:blip r:embed="rId2"/>
          <a:stretch>
            <a:fillRect/>
          </a:stretch>
        </p:blipFill>
        <p:spPr>
          <a:xfrm>
            <a:off x="-26782" y="-1"/>
            <a:ext cx="12218782" cy="6873065"/>
          </a:xfrm>
        </p:spPr>
      </p:pic>
      <p:sp>
        <p:nvSpPr>
          <p:cNvPr id="20" name="Rounded Rectangle 19">
            <a:extLst>
              <a:ext uri="{FF2B5EF4-FFF2-40B4-BE49-F238E27FC236}">
                <a16:creationId xmlns:a16="http://schemas.microsoft.com/office/drawing/2014/main" id="{A84E5BA9-2948-ADFC-2125-36340EA662B5}"/>
              </a:ext>
            </a:extLst>
          </p:cNvPr>
          <p:cNvSpPr/>
          <p:nvPr/>
        </p:nvSpPr>
        <p:spPr>
          <a:xfrm>
            <a:off x="6350" y="11889"/>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8" name="Picture 7">
            <a:extLst>
              <a:ext uri="{FF2B5EF4-FFF2-40B4-BE49-F238E27FC236}">
                <a16:creationId xmlns:a16="http://schemas.microsoft.com/office/drawing/2014/main" id="{43AE4AF5-9706-DA7C-7B18-A54B56ECFCB8}"/>
              </a:ext>
            </a:extLst>
          </p:cNvPr>
          <p:cNvPicPr>
            <a:picLocks noChangeAspect="1"/>
          </p:cNvPicPr>
          <p:nvPr/>
        </p:nvPicPr>
        <p:blipFill>
          <a:blip r:embed="rId3"/>
          <a:stretch>
            <a:fillRect/>
          </a:stretch>
        </p:blipFill>
        <p:spPr>
          <a:xfrm>
            <a:off x="11320254" y="-758333"/>
            <a:ext cx="3384283" cy="8374665"/>
          </a:xfrm>
          <a:prstGeom prst="rect">
            <a:avLst/>
          </a:prstGeom>
        </p:spPr>
      </p:pic>
      <p:sp>
        <p:nvSpPr>
          <p:cNvPr id="11" name="Rounded Rectangle 10">
            <a:hlinkClick r:id="" action="ppaction://hlinkshowjump?jump=nextslide"/>
            <a:extLst>
              <a:ext uri="{FF2B5EF4-FFF2-40B4-BE49-F238E27FC236}">
                <a16:creationId xmlns:a16="http://schemas.microsoft.com/office/drawing/2014/main" id="{6E227A5C-F23C-2DF4-EC96-2E608502DEEC}"/>
              </a:ext>
            </a:extLst>
          </p:cNvPr>
          <p:cNvSpPr/>
          <p:nvPr/>
        </p:nvSpPr>
        <p:spPr>
          <a:xfrm>
            <a:off x="6822086" y="4507301"/>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grpSp>
        <p:nvGrpSpPr>
          <p:cNvPr id="13" name="Group 12">
            <a:extLst>
              <a:ext uri="{FF2B5EF4-FFF2-40B4-BE49-F238E27FC236}">
                <a16:creationId xmlns:a16="http://schemas.microsoft.com/office/drawing/2014/main" id="{0E0C03A9-3B28-E535-7DBF-003D4F6AA39B}"/>
              </a:ext>
            </a:extLst>
          </p:cNvPr>
          <p:cNvGrpSpPr/>
          <p:nvPr/>
        </p:nvGrpSpPr>
        <p:grpSpPr>
          <a:xfrm>
            <a:off x="4330111" y="4555045"/>
            <a:ext cx="1128857" cy="570419"/>
            <a:chOff x="2730619" y="617186"/>
            <a:chExt cx="1128857" cy="570419"/>
          </a:xfrm>
        </p:grpSpPr>
        <p:sp>
          <p:nvSpPr>
            <p:cNvPr id="14" name="Rounded Rectangle 13">
              <a:extLst>
                <a:ext uri="{FF2B5EF4-FFF2-40B4-BE49-F238E27FC236}">
                  <a16:creationId xmlns:a16="http://schemas.microsoft.com/office/drawing/2014/main" id="{3A3063C8-61C0-89B6-DCEE-C35D4F8AD8BE}"/>
                </a:ext>
              </a:extLst>
            </p:cNvPr>
            <p:cNvSpPr/>
            <p:nvPr/>
          </p:nvSpPr>
          <p:spPr>
            <a:xfrm>
              <a:off x="2824482" y="739277"/>
              <a:ext cx="1034994"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Bilen</a:t>
              </a:r>
            </a:p>
          </p:txBody>
        </p:sp>
        <p:sp>
          <p:nvSpPr>
            <p:cNvPr id="15" name="Rounded Rectangle 14">
              <a:hlinkClick r:id="rId4" action="ppaction://hlinksldjump"/>
              <a:extLst>
                <a:ext uri="{FF2B5EF4-FFF2-40B4-BE49-F238E27FC236}">
                  <a16:creationId xmlns:a16="http://schemas.microsoft.com/office/drawing/2014/main" id="{6BA45598-4DDF-F994-86C5-2CD42BAF4CA5}"/>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19" name="Rounded Rectangle 18">
            <a:hlinkClick r:id="rId5" action="ppaction://hlinksldjump"/>
            <a:extLst>
              <a:ext uri="{FF2B5EF4-FFF2-40B4-BE49-F238E27FC236}">
                <a16:creationId xmlns:a16="http://schemas.microsoft.com/office/drawing/2014/main" id="{97227C9A-DF43-393E-8018-8F3ED1BCC1A3}"/>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grpSp>
        <p:nvGrpSpPr>
          <p:cNvPr id="2" name="Group 1">
            <a:extLst>
              <a:ext uri="{FF2B5EF4-FFF2-40B4-BE49-F238E27FC236}">
                <a16:creationId xmlns:a16="http://schemas.microsoft.com/office/drawing/2014/main" id="{C804978F-1E9C-F768-206A-C449211B9066}"/>
              </a:ext>
            </a:extLst>
          </p:cNvPr>
          <p:cNvGrpSpPr/>
          <p:nvPr/>
        </p:nvGrpSpPr>
        <p:grpSpPr>
          <a:xfrm>
            <a:off x="8394111" y="3305365"/>
            <a:ext cx="1499189" cy="570419"/>
            <a:chOff x="2730619" y="617186"/>
            <a:chExt cx="1499189" cy="570419"/>
          </a:xfrm>
        </p:grpSpPr>
        <p:sp>
          <p:nvSpPr>
            <p:cNvPr id="3" name="Rounded Rectangle 2">
              <a:extLst>
                <a:ext uri="{FF2B5EF4-FFF2-40B4-BE49-F238E27FC236}">
                  <a16:creationId xmlns:a16="http://schemas.microsoft.com/office/drawing/2014/main" id="{7184AC77-A0EB-5651-8D4C-84BD1BC60EE6}"/>
                </a:ext>
              </a:extLst>
            </p:cNvPr>
            <p:cNvSpPr/>
            <p:nvPr/>
          </p:nvSpPr>
          <p:spPr>
            <a:xfrm>
              <a:off x="2824481" y="739277"/>
              <a:ext cx="1405327"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Staden idag</a:t>
              </a:r>
            </a:p>
          </p:txBody>
        </p:sp>
        <p:sp>
          <p:nvSpPr>
            <p:cNvPr id="4" name="Rounded Rectangle 3">
              <a:hlinkClick r:id="rId6" action="ppaction://hlinksldjump"/>
              <a:extLst>
                <a:ext uri="{FF2B5EF4-FFF2-40B4-BE49-F238E27FC236}">
                  <a16:creationId xmlns:a16="http://schemas.microsoft.com/office/drawing/2014/main" id="{F8512F83-546A-918C-75A6-C6B5524B7570}"/>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5" name="Rounded Rectangle 4">
            <a:hlinkClick r:id="rId7" action="ppaction://hlinksldjump"/>
            <a:extLst>
              <a:ext uri="{FF2B5EF4-FFF2-40B4-BE49-F238E27FC236}">
                <a16:creationId xmlns:a16="http://schemas.microsoft.com/office/drawing/2014/main" id="{9B010561-D3EA-BDF3-1711-F1AD605BFCDB}"/>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1222595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F58F5-146A-8A90-88AD-0DF603388284}"/>
            </a:ext>
          </a:extLst>
        </p:cNvPr>
        <p:cNvGrpSpPr/>
        <p:nvPr/>
      </p:nvGrpSpPr>
      <p:grpSpPr>
        <a:xfrm>
          <a:off x="0" y="0"/>
          <a:ext cx="0" cy="0"/>
          <a:chOff x="0" y="0"/>
          <a:chExt cx="0" cy="0"/>
        </a:xfrm>
      </p:grpSpPr>
      <p:pic>
        <p:nvPicPr>
          <p:cNvPr id="12" name="02">
            <a:hlinkClick r:id="" action="ppaction://media"/>
            <a:extLst>
              <a:ext uri="{FF2B5EF4-FFF2-40B4-BE49-F238E27FC236}">
                <a16:creationId xmlns:a16="http://schemas.microsoft.com/office/drawing/2014/main" id="{B5342BB3-77BA-480D-1E3C-6F03ACAF3FF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9248" cy="6861922"/>
          </a:xfrm>
        </p:spPr>
      </p:pic>
      <p:pic>
        <p:nvPicPr>
          <p:cNvPr id="9" name="Content Placeholder 3" descr="A city with a river and trees&#10;&#10;AI-generated content may be incorrect.">
            <a:extLst>
              <a:ext uri="{FF2B5EF4-FFF2-40B4-BE49-F238E27FC236}">
                <a16:creationId xmlns:a16="http://schemas.microsoft.com/office/drawing/2014/main" id="{59AFF3A3-9AAD-FAC3-2CF7-B421A9B8DC52}"/>
              </a:ext>
            </a:extLst>
          </p:cNvPr>
          <p:cNvPicPr>
            <a:picLocks noChangeAspect="1"/>
          </p:cNvPicPr>
          <p:nvPr/>
        </p:nvPicPr>
        <p:blipFill>
          <a:blip r:embed="rId5"/>
          <a:stretch>
            <a:fillRect/>
          </a:stretch>
        </p:blipFill>
        <p:spPr>
          <a:xfrm>
            <a:off x="7248" y="-1"/>
            <a:ext cx="12192000" cy="6858000"/>
          </a:xfrm>
          <a:prstGeom prst="rect">
            <a:avLst/>
          </a:prstGeom>
        </p:spPr>
      </p:pic>
      <p:sp>
        <p:nvSpPr>
          <p:cNvPr id="7" name="Rounded Rectangle 6">
            <a:extLst>
              <a:ext uri="{FF2B5EF4-FFF2-40B4-BE49-F238E27FC236}">
                <a16:creationId xmlns:a16="http://schemas.microsoft.com/office/drawing/2014/main" id="{5E45BCD7-EF83-2B70-7CCF-3A0142AC1B60}"/>
              </a:ext>
            </a:extLst>
          </p:cNvPr>
          <p:cNvSpPr/>
          <p:nvPr/>
        </p:nvSpPr>
        <p:spPr>
          <a:xfrm>
            <a:off x="7248" y="-3924"/>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A82D4558-28AD-9800-12E1-9388EFF0DFEC}"/>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0EAB950C-93AA-4D87-B566-6E40B22877F7}"/>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2027888908"/>
      </p:ext>
    </p:extLst>
  </p:cSld>
  <p:clrMapOvr>
    <a:masterClrMapping/>
  </p:clrMapOvr>
  <mc:AlternateContent xmlns:mc="http://schemas.openxmlformats.org/markup-compatibility/2006" xmlns:p14="http://schemas.microsoft.com/office/powerpoint/2010/main">
    <mc:Choice Requires="p14">
      <p:transition p14:dur="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33" fill="hold"/>
                                        <p:tgtEl>
                                          <p:spTgt spid="12"/>
                                        </p:tgtEl>
                                      </p:cBhvr>
                                    </p:cmd>
                                  </p:childTnLst>
                                </p:cTn>
                              </p:par>
                            </p:childTnLst>
                          </p:cTn>
                        </p:par>
                        <p:par>
                          <p:cTn id="7" fill="hold">
                            <p:stCondLst>
                              <p:cond delay="6833"/>
                            </p:stCondLst>
                            <p:childTnLst>
                              <p:par>
                                <p:cTn id="8" presetID="10"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12"/>
                </p:tgtEl>
              </p:cMediaNode>
            </p:video>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A46CA-BCC2-6370-020D-7C400B976BB3}"/>
            </a:ext>
          </a:extLst>
        </p:cNvPr>
        <p:cNvGrpSpPr/>
        <p:nvPr/>
      </p:nvGrpSpPr>
      <p:grpSpPr>
        <a:xfrm>
          <a:off x="0" y="0"/>
          <a:ext cx="0" cy="0"/>
          <a:chOff x="0" y="0"/>
          <a:chExt cx="0" cy="0"/>
        </a:xfrm>
      </p:grpSpPr>
      <p:pic>
        <p:nvPicPr>
          <p:cNvPr id="4" name="Content Placeholder 3" descr="A city with a river and trees&#10;&#10;AI-generated content may be incorrect.">
            <a:extLst>
              <a:ext uri="{FF2B5EF4-FFF2-40B4-BE49-F238E27FC236}">
                <a16:creationId xmlns:a16="http://schemas.microsoft.com/office/drawing/2014/main" id="{6BF6C638-B64A-C7B1-A10F-AC1AC88C73C8}"/>
              </a:ext>
            </a:extLst>
          </p:cNvPr>
          <p:cNvPicPr>
            <a:picLocks noGrp="1" noChangeAspect="1"/>
          </p:cNvPicPr>
          <p:nvPr>
            <p:ph idx="1"/>
          </p:nvPr>
        </p:nvPicPr>
        <p:blipFill>
          <a:blip r:embed="rId3"/>
          <a:stretch>
            <a:fillRect/>
          </a:stretch>
        </p:blipFill>
        <p:spPr>
          <a:xfrm>
            <a:off x="0" y="-3768"/>
            <a:ext cx="12192000" cy="6858000"/>
          </a:xfrm>
        </p:spPr>
      </p:pic>
      <p:sp>
        <p:nvSpPr>
          <p:cNvPr id="22" name="Rounded Rectangle 21">
            <a:extLst>
              <a:ext uri="{FF2B5EF4-FFF2-40B4-BE49-F238E27FC236}">
                <a16:creationId xmlns:a16="http://schemas.microsoft.com/office/drawing/2014/main" id="{40559371-DD56-8018-72EF-8BB964DB87AD}"/>
              </a:ext>
            </a:extLst>
          </p:cNvPr>
          <p:cNvSpPr/>
          <p:nvPr/>
        </p:nvSpPr>
        <p:spPr>
          <a:xfrm>
            <a:off x="6350" y="0"/>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10" name="Picture 9">
            <a:extLst>
              <a:ext uri="{FF2B5EF4-FFF2-40B4-BE49-F238E27FC236}">
                <a16:creationId xmlns:a16="http://schemas.microsoft.com/office/drawing/2014/main" id="{63263F88-8588-CA53-EC87-16AF6DF82F8F}"/>
              </a:ext>
            </a:extLst>
          </p:cNvPr>
          <p:cNvPicPr>
            <a:picLocks noChangeAspect="1"/>
          </p:cNvPicPr>
          <p:nvPr/>
        </p:nvPicPr>
        <p:blipFill>
          <a:blip r:embed="rId4"/>
          <a:stretch>
            <a:fillRect/>
          </a:stretch>
        </p:blipFill>
        <p:spPr>
          <a:xfrm>
            <a:off x="11320254" y="-758333"/>
            <a:ext cx="3384283" cy="8374665"/>
          </a:xfrm>
          <a:prstGeom prst="rect">
            <a:avLst/>
          </a:prstGeom>
        </p:spPr>
      </p:pic>
      <p:sp>
        <p:nvSpPr>
          <p:cNvPr id="12" name="Rounded Rectangle 11">
            <a:hlinkClick r:id="" action="ppaction://hlinkshowjump?jump=nextslide"/>
            <a:extLst>
              <a:ext uri="{FF2B5EF4-FFF2-40B4-BE49-F238E27FC236}">
                <a16:creationId xmlns:a16="http://schemas.microsoft.com/office/drawing/2014/main" id="{C7B0DE50-3225-C63F-21EA-C759801CB9DF}"/>
              </a:ext>
            </a:extLst>
          </p:cNvPr>
          <p:cNvSpPr/>
          <p:nvPr/>
        </p:nvSpPr>
        <p:spPr>
          <a:xfrm>
            <a:off x="4054685" y="5067437"/>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sp>
        <p:nvSpPr>
          <p:cNvPr id="19" name="Rounded Rectangle 18">
            <a:hlinkClick r:id="rId5" action="ppaction://hlinksldjump"/>
            <a:extLst>
              <a:ext uri="{FF2B5EF4-FFF2-40B4-BE49-F238E27FC236}">
                <a16:creationId xmlns:a16="http://schemas.microsoft.com/office/drawing/2014/main" id="{216F47EB-4486-7C55-16BC-EB4E2972C8EA}"/>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grpSp>
        <p:nvGrpSpPr>
          <p:cNvPr id="6" name="Group 5">
            <a:extLst>
              <a:ext uri="{FF2B5EF4-FFF2-40B4-BE49-F238E27FC236}">
                <a16:creationId xmlns:a16="http://schemas.microsoft.com/office/drawing/2014/main" id="{4D541263-C303-DA03-53AD-9BAE95D1961D}"/>
              </a:ext>
            </a:extLst>
          </p:cNvPr>
          <p:cNvGrpSpPr/>
          <p:nvPr/>
        </p:nvGrpSpPr>
        <p:grpSpPr>
          <a:xfrm>
            <a:off x="4351438" y="3423552"/>
            <a:ext cx="1560989" cy="570419"/>
            <a:chOff x="2730619" y="617186"/>
            <a:chExt cx="1560989" cy="570419"/>
          </a:xfrm>
        </p:grpSpPr>
        <p:sp>
          <p:nvSpPr>
            <p:cNvPr id="7" name="Rounded Rectangle 6">
              <a:extLst>
                <a:ext uri="{FF2B5EF4-FFF2-40B4-BE49-F238E27FC236}">
                  <a16:creationId xmlns:a16="http://schemas.microsoft.com/office/drawing/2014/main" id="{52E9456E-A496-6101-1FE3-8604356292D9}"/>
                </a:ext>
              </a:extLst>
            </p:cNvPr>
            <p:cNvSpPr/>
            <p:nvPr/>
          </p:nvSpPr>
          <p:spPr>
            <a:xfrm>
              <a:off x="2824481" y="739277"/>
              <a:ext cx="1467127"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Framtidens el</a:t>
              </a:r>
            </a:p>
          </p:txBody>
        </p:sp>
        <p:sp>
          <p:nvSpPr>
            <p:cNvPr id="8" name="Rounded Rectangle 7">
              <a:hlinkClick r:id="rId6" action="ppaction://hlinksldjump"/>
              <a:extLst>
                <a:ext uri="{FF2B5EF4-FFF2-40B4-BE49-F238E27FC236}">
                  <a16:creationId xmlns:a16="http://schemas.microsoft.com/office/drawing/2014/main" id="{D7F0F06D-DE17-665C-EA1F-827DC3A7D8CF}"/>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2A3C4B36-7A38-696F-319C-FCA59FA08111}"/>
              </a:ext>
            </a:extLst>
          </p:cNvPr>
          <p:cNvGrpSpPr/>
          <p:nvPr/>
        </p:nvGrpSpPr>
        <p:grpSpPr>
          <a:xfrm>
            <a:off x="8153372" y="4155072"/>
            <a:ext cx="2501928" cy="570419"/>
            <a:chOff x="2730619" y="617186"/>
            <a:chExt cx="2501928" cy="570419"/>
          </a:xfrm>
        </p:grpSpPr>
        <p:sp>
          <p:nvSpPr>
            <p:cNvPr id="20" name="Rounded Rectangle 19">
              <a:extLst>
                <a:ext uri="{FF2B5EF4-FFF2-40B4-BE49-F238E27FC236}">
                  <a16:creationId xmlns:a16="http://schemas.microsoft.com/office/drawing/2014/main" id="{56FAB1EF-3244-53B6-B0BD-492C198AF642}"/>
                </a:ext>
              </a:extLst>
            </p:cNvPr>
            <p:cNvSpPr/>
            <p:nvPr/>
          </p:nvSpPr>
          <p:spPr>
            <a:xfrm>
              <a:off x="2824480" y="743169"/>
              <a:ext cx="2408067" cy="322343"/>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Nya spännande möjligheter</a:t>
              </a:r>
            </a:p>
          </p:txBody>
        </p:sp>
        <p:sp>
          <p:nvSpPr>
            <p:cNvPr id="21" name="Rounded Rectangle 20">
              <a:hlinkClick r:id="rId7" action="ppaction://hlinksldjump"/>
              <a:extLst>
                <a:ext uri="{FF2B5EF4-FFF2-40B4-BE49-F238E27FC236}">
                  <a16:creationId xmlns:a16="http://schemas.microsoft.com/office/drawing/2014/main" id="{46D9CAC7-DCBC-9CE2-C3E3-95B0738F2212}"/>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2" name="Rounded Rectangle 1">
            <a:hlinkClick r:id="rId8" action="ppaction://hlinksldjump"/>
            <a:extLst>
              <a:ext uri="{FF2B5EF4-FFF2-40B4-BE49-F238E27FC236}">
                <a16:creationId xmlns:a16="http://schemas.microsoft.com/office/drawing/2014/main" id="{4B515D36-466D-3CF1-B9F2-C87A98A6ECC6}"/>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1740081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44809-8ABC-7569-698D-28DCFA56E27B}"/>
            </a:ext>
          </a:extLst>
        </p:cNvPr>
        <p:cNvGrpSpPr/>
        <p:nvPr/>
      </p:nvGrpSpPr>
      <p:grpSpPr>
        <a:xfrm>
          <a:off x="0" y="0"/>
          <a:ext cx="0" cy="0"/>
          <a:chOff x="0" y="0"/>
          <a:chExt cx="0" cy="0"/>
        </a:xfrm>
      </p:grpSpPr>
      <p:pic>
        <p:nvPicPr>
          <p:cNvPr id="4" name="03">
            <a:hlinkClick r:id="" action="ppaction://media"/>
            <a:extLst>
              <a:ext uri="{FF2B5EF4-FFF2-40B4-BE49-F238E27FC236}">
                <a16:creationId xmlns:a16="http://schemas.microsoft.com/office/drawing/2014/main" id="{9785C0F7-5768-43BA-69C0-A36E7EB3309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248" y="155"/>
            <a:ext cx="12192000" cy="6857845"/>
          </a:xfrm>
        </p:spPr>
      </p:pic>
      <p:pic>
        <p:nvPicPr>
          <p:cNvPr id="10" name="Picture 9" descr="A bus station with people and a street&#10;&#10;AI-generated content may be incorrect.">
            <a:extLst>
              <a:ext uri="{FF2B5EF4-FFF2-40B4-BE49-F238E27FC236}">
                <a16:creationId xmlns:a16="http://schemas.microsoft.com/office/drawing/2014/main" id="{DF9CE4EF-5241-C1D2-52A5-FB725E52A767}"/>
              </a:ext>
            </a:extLst>
          </p:cNvPr>
          <p:cNvPicPr>
            <a:picLocks noChangeAspect="1"/>
          </p:cNvPicPr>
          <p:nvPr/>
        </p:nvPicPr>
        <p:blipFill>
          <a:blip r:embed="rId5"/>
          <a:stretch>
            <a:fillRect/>
          </a:stretch>
        </p:blipFill>
        <p:spPr>
          <a:xfrm>
            <a:off x="-14496" y="0"/>
            <a:ext cx="12213744" cy="6870231"/>
          </a:xfrm>
          <a:prstGeom prst="rect">
            <a:avLst/>
          </a:prstGeom>
        </p:spPr>
      </p:pic>
      <p:sp>
        <p:nvSpPr>
          <p:cNvPr id="7" name="Rounded Rectangle 6">
            <a:extLst>
              <a:ext uri="{FF2B5EF4-FFF2-40B4-BE49-F238E27FC236}">
                <a16:creationId xmlns:a16="http://schemas.microsoft.com/office/drawing/2014/main" id="{60591F65-5E61-6922-5D2E-0B5741335A14}"/>
              </a:ext>
            </a:extLst>
          </p:cNvPr>
          <p:cNvSpPr/>
          <p:nvPr/>
        </p:nvSpPr>
        <p:spPr>
          <a:xfrm>
            <a:off x="7248" y="-28996"/>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28146632-120A-7F74-C51E-4997A71D660B}"/>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DF507C10-6A27-9838-63E8-0DE5A862AD97}"/>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4192568724"/>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33" fill="hold"/>
                                        <p:tgtEl>
                                          <p:spTgt spid="4"/>
                                        </p:tgtEl>
                                      </p:cBhvr>
                                    </p:cmd>
                                  </p:childTnLst>
                                </p:cTn>
                              </p:par>
                            </p:childTnLst>
                          </p:cTn>
                        </p:par>
                        <p:par>
                          <p:cTn id="7" fill="hold">
                            <p:stCondLst>
                              <p:cond delay="7333"/>
                            </p:stCondLst>
                            <p:childTnLst>
                              <p:par>
                                <p:cTn id="8" presetID="10"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F0FF2-765C-DF0C-27F3-61ECA77DF074}"/>
            </a:ext>
          </a:extLst>
        </p:cNvPr>
        <p:cNvGrpSpPr/>
        <p:nvPr/>
      </p:nvGrpSpPr>
      <p:grpSpPr>
        <a:xfrm>
          <a:off x="0" y="0"/>
          <a:ext cx="0" cy="0"/>
          <a:chOff x="0" y="0"/>
          <a:chExt cx="0" cy="0"/>
        </a:xfrm>
      </p:grpSpPr>
      <p:pic>
        <p:nvPicPr>
          <p:cNvPr id="4" name="Picture 3" descr="A bus station with people and a street&#10;&#10;AI-generated content may be incorrect.">
            <a:extLst>
              <a:ext uri="{FF2B5EF4-FFF2-40B4-BE49-F238E27FC236}">
                <a16:creationId xmlns:a16="http://schemas.microsoft.com/office/drawing/2014/main" id="{B0560633-D665-892A-0217-B1D7EA6D2194}"/>
              </a:ext>
            </a:extLst>
          </p:cNvPr>
          <p:cNvPicPr>
            <a:picLocks noChangeAspect="1"/>
          </p:cNvPicPr>
          <p:nvPr/>
        </p:nvPicPr>
        <p:blipFill>
          <a:blip r:embed="rId2"/>
          <a:stretch>
            <a:fillRect/>
          </a:stretch>
        </p:blipFill>
        <p:spPr>
          <a:xfrm>
            <a:off x="0" y="1"/>
            <a:ext cx="12192000" cy="6858000"/>
          </a:xfrm>
          <a:prstGeom prst="rect">
            <a:avLst/>
          </a:prstGeom>
        </p:spPr>
      </p:pic>
      <p:sp>
        <p:nvSpPr>
          <p:cNvPr id="19" name="Rounded Rectangle 18">
            <a:extLst>
              <a:ext uri="{FF2B5EF4-FFF2-40B4-BE49-F238E27FC236}">
                <a16:creationId xmlns:a16="http://schemas.microsoft.com/office/drawing/2014/main" id="{835C9495-422C-B699-339C-D4AA2E4AE708}"/>
              </a:ext>
            </a:extLst>
          </p:cNvPr>
          <p:cNvSpPr/>
          <p:nvPr/>
        </p:nvSpPr>
        <p:spPr>
          <a:xfrm>
            <a:off x="-898" y="-3176"/>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ADA4C1C2-813C-C8F3-6556-A4A55B1F4324}"/>
              </a:ext>
            </a:extLst>
          </p:cNvPr>
          <p:cNvPicPr>
            <a:picLocks noChangeAspect="1"/>
          </p:cNvPicPr>
          <p:nvPr/>
        </p:nvPicPr>
        <p:blipFill>
          <a:blip r:embed="rId3"/>
          <a:stretch>
            <a:fillRect/>
          </a:stretch>
        </p:blipFill>
        <p:spPr>
          <a:xfrm>
            <a:off x="11320254" y="-758333"/>
            <a:ext cx="3384283" cy="8374665"/>
          </a:xfrm>
          <a:prstGeom prst="rect">
            <a:avLst/>
          </a:prstGeom>
        </p:spPr>
      </p:pic>
      <p:sp>
        <p:nvSpPr>
          <p:cNvPr id="11" name="Rounded Rectangle 10">
            <a:hlinkClick r:id="" action="ppaction://hlinkshowjump?jump=nextslide"/>
            <a:extLst>
              <a:ext uri="{FF2B5EF4-FFF2-40B4-BE49-F238E27FC236}">
                <a16:creationId xmlns:a16="http://schemas.microsoft.com/office/drawing/2014/main" id="{0484E28B-F53C-2F95-C38B-E745F7177167}"/>
              </a:ext>
            </a:extLst>
          </p:cNvPr>
          <p:cNvSpPr/>
          <p:nvPr/>
        </p:nvSpPr>
        <p:spPr>
          <a:xfrm>
            <a:off x="6299604" y="2946556"/>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grpSp>
        <p:nvGrpSpPr>
          <p:cNvPr id="15" name="Group 14">
            <a:extLst>
              <a:ext uri="{FF2B5EF4-FFF2-40B4-BE49-F238E27FC236}">
                <a16:creationId xmlns:a16="http://schemas.microsoft.com/office/drawing/2014/main" id="{C0466037-B4FD-5488-E294-07218B4DA596}"/>
              </a:ext>
            </a:extLst>
          </p:cNvPr>
          <p:cNvGrpSpPr/>
          <p:nvPr/>
        </p:nvGrpSpPr>
        <p:grpSpPr>
          <a:xfrm>
            <a:off x="2517678" y="2000399"/>
            <a:ext cx="2145762" cy="570419"/>
            <a:chOff x="2730619" y="617186"/>
            <a:chExt cx="2145762" cy="570419"/>
          </a:xfrm>
        </p:grpSpPr>
        <p:sp>
          <p:nvSpPr>
            <p:cNvPr id="16" name="Rounded Rectangle 15">
              <a:extLst>
                <a:ext uri="{FF2B5EF4-FFF2-40B4-BE49-F238E27FC236}">
                  <a16:creationId xmlns:a16="http://schemas.microsoft.com/office/drawing/2014/main" id="{2D25AF55-CC74-BA17-FC36-FFC223B673FC}"/>
                </a:ext>
              </a:extLst>
            </p:cNvPr>
            <p:cNvSpPr/>
            <p:nvPr/>
          </p:nvSpPr>
          <p:spPr>
            <a:xfrm>
              <a:off x="2824481" y="739277"/>
              <a:ext cx="2051900"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Cykeltak som lönar sig</a:t>
              </a:r>
            </a:p>
          </p:txBody>
        </p:sp>
        <p:sp>
          <p:nvSpPr>
            <p:cNvPr id="17" name="Rounded Rectangle 16">
              <a:hlinkClick r:id="rId4" action="ppaction://hlinksldjump"/>
              <a:extLst>
                <a:ext uri="{FF2B5EF4-FFF2-40B4-BE49-F238E27FC236}">
                  <a16:creationId xmlns:a16="http://schemas.microsoft.com/office/drawing/2014/main" id="{6402B3E1-E283-9769-52B6-513947DF0A4C}"/>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18" name="Rounded Rectangle 17">
            <a:hlinkClick r:id="rId5" action="ppaction://hlinksldjump"/>
            <a:extLst>
              <a:ext uri="{FF2B5EF4-FFF2-40B4-BE49-F238E27FC236}">
                <a16:creationId xmlns:a16="http://schemas.microsoft.com/office/drawing/2014/main" id="{6DE8FE20-36D7-69AC-7982-B9AFEE114B50}"/>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grpSp>
        <p:nvGrpSpPr>
          <p:cNvPr id="7" name="Group 6">
            <a:extLst>
              <a:ext uri="{FF2B5EF4-FFF2-40B4-BE49-F238E27FC236}">
                <a16:creationId xmlns:a16="http://schemas.microsoft.com/office/drawing/2014/main" id="{62688D20-FDFA-30A7-95C5-4B41F75FB071}"/>
              </a:ext>
            </a:extLst>
          </p:cNvPr>
          <p:cNvGrpSpPr/>
          <p:nvPr/>
        </p:nvGrpSpPr>
        <p:grpSpPr>
          <a:xfrm>
            <a:off x="9734048" y="2712290"/>
            <a:ext cx="1436179" cy="570419"/>
            <a:chOff x="2730619" y="617186"/>
            <a:chExt cx="1436179" cy="570419"/>
          </a:xfrm>
        </p:grpSpPr>
        <p:sp>
          <p:nvSpPr>
            <p:cNvPr id="8" name="Rounded Rectangle 7">
              <a:extLst>
                <a:ext uri="{FF2B5EF4-FFF2-40B4-BE49-F238E27FC236}">
                  <a16:creationId xmlns:a16="http://schemas.microsoft.com/office/drawing/2014/main" id="{535D376F-0F5F-B061-B286-76F3C201FCFE}"/>
                </a:ext>
              </a:extLst>
            </p:cNvPr>
            <p:cNvSpPr/>
            <p:nvPr/>
          </p:nvSpPr>
          <p:spPr>
            <a:xfrm>
              <a:off x="2824482" y="739277"/>
              <a:ext cx="1342316"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Parkstäder</a:t>
              </a:r>
            </a:p>
          </p:txBody>
        </p:sp>
        <p:sp>
          <p:nvSpPr>
            <p:cNvPr id="9" name="Rounded Rectangle 8">
              <a:hlinkClick r:id="rId6" action="ppaction://hlinksldjump"/>
              <a:extLst>
                <a:ext uri="{FF2B5EF4-FFF2-40B4-BE49-F238E27FC236}">
                  <a16:creationId xmlns:a16="http://schemas.microsoft.com/office/drawing/2014/main" id="{8F5EFFC0-84EF-89F6-E249-D3AE26CFE130}"/>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2" name="Rounded Rectangle 1">
            <a:hlinkClick r:id="rId7" action="ppaction://hlinksldjump"/>
            <a:extLst>
              <a:ext uri="{FF2B5EF4-FFF2-40B4-BE49-F238E27FC236}">
                <a16:creationId xmlns:a16="http://schemas.microsoft.com/office/drawing/2014/main" id="{B1B5F03B-3D94-7355-8DB6-88C0943C395C}"/>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2783042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C75EC-3886-71DE-1281-0ABC4DA775EA}"/>
            </a:ext>
          </a:extLst>
        </p:cNvPr>
        <p:cNvGrpSpPr/>
        <p:nvPr/>
      </p:nvGrpSpPr>
      <p:grpSpPr>
        <a:xfrm>
          <a:off x="0" y="0"/>
          <a:ext cx="0" cy="0"/>
          <a:chOff x="0" y="0"/>
          <a:chExt cx="0" cy="0"/>
        </a:xfrm>
      </p:grpSpPr>
      <p:pic>
        <p:nvPicPr>
          <p:cNvPr id="5" name="04">
            <a:hlinkClick r:id="" action="ppaction://media"/>
            <a:extLst>
              <a:ext uri="{FF2B5EF4-FFF2-40B4-BE49-F238E27FC236}">
                <a16:creationId xmlns:a16="http://schemas.microsoft.com/office/drawing/2014/main" id="{D4BD57CD-650D-123F-16CF-E4661AD284C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248" y="155"/>
            <a:ext cx="12199248" cy="6861922"/>
          </a:xfrm>
        </p:spPr>
      </p:pic>
      <p:pic>
        <p:nvPicPr>
          <p:cNvPr id="8" name="Picture 7">
            <a:extLst>
              <a:ext uri="{FF2B5EF4-FFF2-40B4-BE49-F238E27FC236}">
                <a16:creationId xmlns:a16="http://schemas.microsoft.com/office/drawing/2014/main" id="{00A56CA3-30E7-2927-7EF6-0CF664AC9CAC}"/>
              </a:ext>
            </a:extLst>
          </p:cNvPr>
          <p:cNvPicPr>
            <a:picLocks noChangeAspect="1"/>
          </p:cNvPicPr>
          <p:nvPr/>
        </p:nvPicPr>
        <p:blipFill>
          <a:blip r:embed="rId5"/>
          <a:stretch>
            <a:fillRect/>
          </a:stretch>
        </p:blipFill>
        <p:spPr>
          <a:xfrm>
            <a:off x="0" y="-155"/>
            <a:ext cx="12192000" cy="6858000"/>
          </a:xfrm>
          <a:prstGeom prst="rect">
            <a:avLst/>
          </a:prstGeom>
        </p:spPr>
      </p:pic>
      <p:sp>
        <p:nvSpPr>
          <p:cNvPr id="7" name="Rounded Rectangle 6">
            <a:extLst>
              <a:ext uri="{FF2B5EF4-FFF2-40B4-BE49-F238E27FC236}">
                <a16:creationId xmlns:a16="http://schemas.microsoft.com/office/drawing/2014/main" id="{930BF732-FC95-BC89-D308-9D64E2B9D6BC}"/>
              </a:ext>
            </a:extLst>
          </p:cNvPr>
          <p:cNvSpPr/>
          <p:nvPr/>
        </p:nvSpPr>
        <p:spPr>
          <a:xfrm>
            <a:off x="7248" y="-11368"/>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84E55F8D-F461-2EAC-C167-516DDC87840A}"/>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0918F52F-70DA-22CC-BF02-35F30F56919A}"/>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2701777070"/>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5" fill="hold"/>
                                        <p:tgtEl>
                                          <p:spTgt spid="5"/>
                                        </p:tgtEl>
                                      </p:cBhvr>
                                    </p:cmd>
                                  </p:childTnLst>
                                </p:cTn>
                              </p:par>
                            </p:childTnLst>
                          </p:cTn>
                        </p:par>
                        <p:par>
                          <p:cTn id="7" fill="hold">
                            <p:stCondLst>
                              <p:cond delay="4375"/>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CACE0-52BB-C18D-2CBB-2C4A92D5E01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04B0FF-D428-FB8E-AED4-925A6017B741}"/>
              </a:ext>
            </a:extLst>
          </p:cNvPr>
          <p:cNvPicPr>
            <a:picLocks noChangeAspect="1"/>
          </p:cNvPicPr>
          <p:nvPr/>
        </p:nvPicPr>
        <p:blipFill>
          <a:blip r:embed="rId2"/>
          <a:stretch>
            <a:fillRect/>
          </a:stretch>
        </p:blipFill>
        <p:spPr>
          <a:xfrm>
            <a:off x="0" y="0"/>
            <a:ext cx="12192000" cy="6858000"/>
          </a:xfrm>
          <a:prstGeom prst="rect">
            <a:avLst/>
          </a:prstGeom>
        </p:spPr>
      </p:pic>
      <p:sp>
        <p:nvSpPr>
          <p:cNvPr id="5" name="Rounded Rectangle 4">
            <a:extLst>
              <a:ext uri="{FF2B5EF4-FFF2-40B4-BE49-F238E27FC236}">
                <a16:creationId xmlns:a16="http://schemas.microsoft.com/office/drawing/2014/main" id="{ED34FD2D-9945-9263-58F9-16DCB28928A2}"/>
              </a:ext>
            </a:extLst>
          </p:cNvPr>
          <p:cNvSpPr/>
          <p:nvPr/>
        </p:nvSpPr>
        <p:spPr>
          <a:xfrm>
            <a:off x="-25143" y="-3175"/>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7" name="Picture 6">
            <a:extLst>
              <a:ext uri="{FF2B5EF4-FFF2-40B4-BE49-F238E27FC236}">
                <a16:creationId xmlns:a16="http://schemas.microsoft.com/office/drawing/2014/main" id="{5656C12E-A1C9-F3C3-7A88-679694059B84}"/>
              </a:ext>
            </a:extLst>
          </p:cNvPr>
          <p:cNvPicPr>
            <a:picLocks noChangeAspect="1"/>
          </p:cNvPicPr>
          <p:nvPr/>
        </p:nvPicPr>
        <p:blipFill>
          <a:blip r:embed="rId3"/>
          <a:stretch>
            <a:fillRect/>
          </a:stretch>
        </p:blipFill>
        <p:spPr>
          <a:xfrm>
            <a:off x="11320254" y="-758333"/>
            <a:ext cx="3384283" cy="8374665"/>
          </a:xfrm>
          <a:prstGeom prst="rect">
            <a:avLst/>
          </a:prstGeom>
        </p:spPr>
      </p:pic>
      <p:sp>
        <p:nvSpPr>
          <p:cNvPr id="9" name="Rounded Rectangle 8">
            <a:hlinkClick r:id="" action="ppaction://hlinkshowjump?jump=nextslide"/>
            <a:extLst>
              <a:ext uri="{FF2B5EF4-FFF2-40B4-BE49-F238E27FC236}">
                <a16:creationId xmlns:a16="http://schemas.microsoft.com/office/drawing/2014/main" id="{E99AA8A9-BFEB-555F-E594-5BEB07FE2502}"/>
              </a:ext>
            </a:extLst>
          </p:cNvPr>
          <p:cNvSpPr/>
          <p:nvPr/>
        </p:nvSpPr>
        <p:spPr>
          <a:xfrm>
            <a:off x="9592005" y="4310539"/>
            <a:ext cx="903851" cy="428120"/>
          </a:xfrm>
          <a:prstGeom prst="roundRect">
            <a:avLst>
              <a:gd name="adj" fmla="val 50000"/>
            </a:avLst>
          </a:prstGeom>
          <a:solidFill>
            <a:srgbClr val="66A3BF"/>
          </a:solidFill>
          <a:ln>
            <a:noFill/>
          </a:ln>
          <a:effectLst>
            <a:outerShdw blurRad="50800" dist="21034" dir="5400000" sx="95000" sy="95000" algn="ctr" rotWithShape="0">
              <a:srgbClr val="0070C0">
                <a:alpha val="62604"/>
              </a:srgb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sp>
        <p:nvSpPr>
          <p:cNvPr id="19" name="Rounded Rectangle 18">
            <a:hlinkClick r:id="rId4" action="ppaction://hlinksldjump"/>
            <a:extLst>
              <a:ext uri="{FF2B5EF4-FFF2-40B4-BE49-F238E27FC236}">
                <a16:creationId xmlns:a16="http://schemas.microsoft.com/office/drawing/2014/main" id="{E96512A4-B036-F4DC-C117-9D260D8A54EC}"/>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grpSp>
        <p:nvGrpSpPr>
          <p:cNvPr id="6" name="Group 5">
            <a:extLst>
              <a:ext uri="{FF2B5EF4-FFF2-40B4-BE49-F238E27FC236}">
                <a16:creationId xmlns:a16="http://schemas.microsoft.com/office/drawing/2014/main" id="{53AFF9FB-CDE6-950B-9CEE-A7DD7E371490}"/>
              </a:ext>
            </a:extLst>
          </p:cNvPr>
          <p:cNvGrpSpPr/>
          <p:nvPr/>
        </p:nvGrpSpPr>
        <p:grpSpPr>
          <a:xfrm>
            <a:off x="7668135" y="2780995"/>
            <a:ext cx="1984157" cy="570419"/>
            <a:chOff x="2730619" y="617186"/>
            <a:chExt cx="1984157" cy="570419"/>
          </a:xfrm>
        </p:grpSpPr>
        <p:sp>
          <p:nvSpPr>
            <p:cNvPr id="14" name="Rounded Rectangle 13">
              <a:extLst>
                <a:ext uri="{FF2B5EF4-FFF2-40B4-BE49-F238E27FC236}">
                  <a16:creationId xmlns:a16="http://schemas.microsoft.com/office/drawing/2014/main" id="{3C4239CA-2DC8-6F38-7126-12D77F65F665}"/>
                </a:ext>
              </a:extLst>
            </p:cNvPr>
            <p:cNvSpPr/>
            <p:nvPr/>
          </p:nvSpPr>
          <p:spPr>
            <a:xfrm>
              <a:off x="2824481" y="739277"/>
              <a:ext cx="1890295"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Vår framtida resväg</a:t>
              </a:r>
            </a:p>
          </p:txBody>
        </p:sp>
        <p:sp>
          <p:nvSpPr>
            <p:cNvPr id="15" name="Rounded Rectangle 14">
              <a:hlinkClick r:id="rId5" action="ppaction://hlinksldjump"/>
              <a:extLst>
                <a:ext uri="{FF2B5EF4-FFF2-40B4-BE49-F238E27FC236}">
                  <a16:creationId xmlns:a16="http://schemas.microsoft.com/office/drawing/2014/main" id="{EC65AF11-36D5-8BC0-89B9-2CFE739A6A77}"/>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grpSp>
        <p:nvGrpSpPr>
          <p:cNvPr id="20" name="Group 19">
            <a:extLst>
              <a:ext uri="{FF2B5EF4-FFF2-40B4-BE49-F238E27FC236}">
                <a16:creationId xmlns:a16="http://schemas.microsoft.com/office/drawing/2014/main" id="{3A2E388E-EC6D-FEDA-8CE3-F69574A0436F}"/>
              </a:ext>
            </a:extLst>
          </p:cNvPr>
          <p:cNvGrpSpPr/>
          <p:nvPr/>
        </p:nvGrpSpPr>
        <p:grpSpPr>
          <a:xfrm>
            <a:off x="1943398" y="3441773"/>
            <a:ext cx="1567103" cy="570419"/>
            <a:chOff x="2730619" y="617186"/>
            <a:chExt cx="1567103" cy="570419"/>
          </a:xfrm>
        </p:grpSpPr>
        <p:sp>
          <p:nvSpPr>
            <p:cNvPr id="21" name="Rounded Rectangle 20">
              <a:extLst>
                <a:ext uri="{FF2B5EF4-FFF2-40B4-BE49-F238E27FC236}">
                  <a16:creationId xmlns:a16="http://schemas.microsoft.com/office/drawing/2014/main" id="{2B1582B9-75FF-1F5F-AE1E-756A5D2BF174}"/>
                </a:ext>
              </a:extLst>
            </p:cNvPr>
            <p:cNvSpPr/>
            <p:nvPr/>
          </p:nvSpPr>
          <p:spPr>
            <a:xfrm>
              <a:off x="2824481" y="739277"/>
              <a:ext cx="1473241" cy="297311"/>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Vår resväg nu</a:t>
              </a:r>
            </a:p>
          </p:txBody>
        </p:sp>
        <p:sp>
          <p:nvSpPr>
            <p:cNvPr id="22" name="Rounded Rectangle 21">
              <a:hlinkClick r:id="rId6" action="ppaction://hlinksldjump"/>
              <a:extLst>
                <a:ext uri="{FF2B5EF4-FFF2-40B4-BE49-F238E27FC236}">
                  <a16:creationId xmlns:a16="http://schemas.microsoft.com/office/drawing/2014/main" id="{C140587F-1FFE-511F-8FC4-CE2EEB3660CF}"/>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2" name="Rounded Rectangle 1">
            <a:hlinkClick r:id="rId7" action="ppaction://hlinksldjump"/>
            <a:extLst>
              <a:ext uri="{FF2B5EF4-FFF2-40B4-BE49-F238E27FC236}">
                <a16:creationId xmlns:a16="http://schemas.microsoft.com/office/drawing/2014/main" id="{BB55348C-E729-2CFE-2513-584D9BE1E926}"/>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782539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11D56-EBAD-06E5-90CD-75C8A70DD281}"/>
            </a:ext>
          </a:extLst>
        </p:cNvPr>
        <p:cNvGrpSpPr/>
        <p:nvPr/>
      </p:nvGrpSpPr>
      <p:grpSpPr>
        <a:xfrm>
          <a:off x="0" y="0"/>
          <a:ext cx="0" cy="0"/>
          <a:chOff x="0" y="0"/>
          <a:chExt cx="0" cy="0"/>
        </a:xfrm>
      </p:grpSpPr>
      <p:pic>
        <p:nvPicPr>
          <p:cNvPr id="11" name="05b">
            <a:hlinkClick r:id="" action="ppaction://media"/>
            <a:extLst>
              <a:ext uri="{FF2B5EF4-FFF2-40B4-BE49-F238E27FC236}">
                <a16:creationId xmlns:a16="http://schemas.microsoft.com/office/drawing/2014/main" id="{D62ACFD9-92F8-6DBD-AC02-5031FB3FE08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73" y="7144"/>
            <a:ext cx="12192000" cy="6858000"/>
          </a:xfrm>
          <a:prstGeom prst="rect">
            <a:avLst/>
          </a:prstGeom>
        </p:spPr>
      </p:pic>
      <p:pic>
        <p:nvPicPr>
          <p:cNvPr id="18" name="Picture 17">
            <a:extLst>
              <a:ext uri="{FF2B5EF4-FFF2-40B4-BE49-F238E27FC236}">
                <a16:creationId xmlns:a16="http://schemas.microsoft.com/office/drawing/2014/main" id="{8D2BE3DA-4064-8F2A-CD52-E246C5C0889D}"/>
              </a:ext>
            </a:extLst>
          </p:cNvPr>
          <p:cNvPicPr>
            <a:picLocks noChangeAspect="1"/>
          </p:cNvPicPr>
          <p:nvPr/>
        </p:nvPicPr>
        <p:blipFill>
          <a:blip r:embed="rId5"/>
          <a:stretch>
            <a:fillRect/>
          </a:stretch>
        </p:blipFill>
        <p:spPr>
          <a:xfrm>
            <a:off x="4073" y="9435"/>
            <a:ext cx="12187927" cy="6855709"/>
          </a:xfrm>
          <a:prstGeom prst="rect">
            <a:avLst/>
          </a:prstGeom>
        </p:spPr>
      </p:pic>
      <p:sp>
        <p:nvSpPr>
          <p:cNvPr id="7" name="Rounded Rectangle 6">
            <a:extLst>
              <a:ext uri="{FF2B5EF4-FFF2-40B4-BE49-F238E27FC236}">
                <a16:creationId xmlns:a16="http://schemas.microsoft.com/office/drawing/2014/main" id="{08C488E5-28F6-ABB2-3DFE-96F45D2D163E}"/>
              </a:ext>
            </a:extLst>
          </p:cNvPr>
          <p:cNvSpPr/>
          <p:nvPr/>
        </p:nvSpPr>
        <p:spPr>
          <a:xfrm>
            <a:off x="-8146" y="14123"/>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3E854184-6152-F95B-D5AC-3B0F0BACA956}"/>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79285688-6954-299B-F18E-9D0343BBCA34}"/>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2642168126"/>
      </p:ext>
    </p:extLst>
  </p:cSld>
  <p:clrMapOvr>
    <a:masterClrMapping/>
  </p:clrMapOvr>
  <mc:AlternateContent xmlns:mc="http://schemas.openxmlformats.org/markup-compatibility/2006" xmlns:p14="http://schemas.microsoft.com/office/powerpoint/2010/main">
    <mc:Choice Requires="p14">
      <p:transition p14:dur="0" advClick="0" advTm="14000"/>
    </mc:Choice>
    <mc:Fallback xmlns="">
      <p:transition advClick="0" advTm="1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91" fill="hold"/>
                                        <p:tgtEl>
                                          <p:spTgt spid="11"/>
                                        </p:tgtEl>
                                      </p:cBhvr>
                                    </p:cmd>
                                  </p:childTnLst>
                                </p:cTn>
                              </p:par>
                            </p:childTnLst>
                          </p:cTn>
                        </p:par>
                        <p:par>
                          <p:cTn id="7" fill="hold">
                            <p:stCondLst>
                              <p:cond delay="11291"/>
                            </p:stCondLst>
                            <p:childTnLst>
                              <p:par>
                                <p:cTn id="8" presetID="9" presetClass="entr" presetSubtype="0" fill="hold"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dissolve">
                                      <p:cBhvr>
                                        <p:cTn id="10" dur="1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1"/>
                </p:tgtEl>
              </p:cMediaNode>
            </p:video>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99DE6-14BA-A828-2C35-E9A5E48C151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26B1CD3-5A30-E39A-B8F4-FB58F75C9623}"/>
              </a:ext>
            </a:extLst>
          </p:cNvPr>
          <p:cNvPicPr>
            <a:picLocks noChangeAspect="1"/>
          </p:cNvPicPr>
          <p:nvPr/>
        </p:nvPicPr>
        <p:blipFill>
          <a:blip r:embed="rId2"/>
          <a:stretch>
            <a:fillRect/>
          </a:stretch>
        </p:blipFill>
        <p:spPr>
          <a:xfrm>
            <a:off x="0" y="0"/>
            <a:ext cx="12192000" cy="6858000"/>
          </a:xfrm>
          <a:prstGeom prst="rect">
            <a:avLst/>
          </a:prstGeom>
        </p:spPr>
      </p:pic>
      <p:sp>
        <p:nvSpPr>
          <p:cNvPr id="11" name="Rounded Rectangle 10">
            <a:extLst>
              <a:ext uri="{FF2B5EF4-FFF2-40B4-BE49-F238E27FC236}">
                <a16:creationId xmlns:a16="http://schemas.microsoft.com/office/drawing/2014/main" id="{902F7A7B-F027-9D26-198D-60F709B35B8C}"/>
              </a:ext>
            </a:extLst>
          </p:cNvPr>
          <p:cNvSpPr/>
          <p:nvPr/>
        </p:nvSpPr>
        <p:spPr>
          <a:xfrm>
            <a:off x="-51492" y="-3175"/>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sp>
        <p:nvSpPr>
          <p:cNvPr id="10" name="Rounded Rectangle 9">
            <a:hlinkClick r:id="rId3" action="ppaction://hlinksldjump"/>
            <a:extLst>
              <a:ext uri="{FF2B5EF4-FFF2-40B4-BE49-F238E27FC236}">
                <a16:creationId xmlns:a16="http://schemas.microsoft.com/office/drawing/2014/main" id="{F07E28D9-F7D6-D625-3B42-CE68C0E271FC}"/>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
        <p:nvSpPr>
          <p:cNvPr id="13" name="Rounded Rectangle 12">
            <a:hlinkClick r:id="" action="ppaction://hlinkshowjump?jump=nextslide"/>
            <a:extLst>
              <a:ext uri="{FF2B5EF4-FFF2-40B4-BE49-F238E27FC236}">
                <a16:creationId xmlns:a16="http://schemas.microsoft.com/office/drawing/2014/main" id="{150F9FD4-142D-C870-6F57-27CE1D3BE21A}"/>
              </a:ext>
            </a:extLst>
          </p:cNvPr>
          <p:cNvSpPr/>
          <p:nvPr/>
        </p:nvSpPr>
        <p:spPr>
          <a:xfrm>
            <a:off x="5770943" y="3213352"/>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grpSp>
        <p:nvGrpSpPr>
          <p:cNvPr id="2" name="Group 1">
            <a:extLst>
              <a:ext uri="{FF2B5EF4-FFF2-40B4-BE49-F238E27FC236}">
                <a16:creationId xmlns:a16="http://schemas.microsoft.com/office/drawing/2014/main" id="{D738B028-3E93-83F0-A3FA-34B3F0AE2C9B}"/>
              </a:ext>
            </a:extLst>
          </p:cNvPr>
          <p:cNvGrpSpPr/>
          <p:nvPr/>
        </p:nvGrpSpPr>
        <p:grpSpPr>
          <a:xfrm>
            <a:off x="1460355" y="2036284"/>
            <a:ext cx="1376363" cy="570419"/>
            <a:chOff x="2730619" y="617186"/>
            <a:chExt cx="1376363" cy="570419"/>
          </a:xfrm>
        </p:grpSpPr>
        <p:sp>
          <p:nvSpPr>
            <p:cNvPr id="4" name="Rounded Rectangle 3">
              <a:extLst>
                <a:ext uri="{FF2B5EF4-FFF2-40B4-BE49-F238E27FC236}">
                  <a16:creationId xmlns:a16="http://schemas.microsoft.com/office/drawing/2014/main" id="{F6B1FE69-1340-FB76-FD05-B26D62AA3EEB}"/>
                </a:ext>
              </a:extLst>
            </p:cNvPr>
            <p:cNvSpPr/>
            <p:nvPr/>
          </p:nvSpPr>
          <p:spPr>
            <a:xfrm>
              <a:off x="2824482" y="739277"/>
              <a:ext cx="1282500"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Styrmedel</a:t>
              </a:r>
            </a:p>
          </p:txBody>
        </p:sp>
        <p:sp>
          <p:nvSpPr>
            <p:cNvPr id="15" name="Rounded Rectangle 14">
              <a:hlinkClick r:id="rId4" action="ppaction://hlinksldjump"/>
              <a:extLst>
                <a:ext uri="{FF2B5EF4-FFF2-40B4-BE49-F238E27FC236}">
                  <a16:creationId xmlns:a16="http://schemas.microsoft.com/office/drawing/2014/main" id="{43B262CC-EFAD-23FD-BAC2-FA4173B82F32}"/>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grpSp>
        <p:nvGrpSpPr>
          <p:cNvPr id="16" name="Group 15">
            <a:extLst>
              <a:ext uri="{FF2B5EF4-FFF2-40B4-BE49-F238E27FC236}">
                <a16:creationId xmlns:a16="http://schemas.microsoft.com/office/drawing/2014/main" id="{AD893655-9142-8B53-CA11-4CAEB8C431D6}"/>
              </a:ext>
            </a:extLst>
          </p:cNvPr>
          <p:cNvGrpSpPr/>
          <p:nvPr/>
        </p:nvGrpSpPr>
        <p:grpSpPr>
          <a:xfrm>
            <a:off x="8572355" y="5033484"/>
            <a:ext cx="1849727" cy="570419"/>
            <a:chOff x="2730619" y="617186"/>
            <a:chExt cx="1849727" cy="570419"/>
          </a:xfrm>
        </p:grpSpPr>
        <p:sp>
          <p:nvSpPr>
            <p:cNvPr id="17" name="Rounded Rectangle 16">
              <a:extLst>
                <a:ext uri="{FF2B5EF4-FFF2-40B4-BE49-F238E27FC236}">
                  <a16:creationId xmlns:a16="http://schemas.microsoft.com/office/drawing/2014/main" id="{932E1B8A-EA19-4053-4547-7D29879AA31E}"/>
                </a:ext>
              </a:extLst>
            </p:cNvPr>
            <p:cNvSpPr/>
            <p:nvPr/>
          </p:nvSpPr>
          <p:spPr>
            <a:xfrm>
              <a:off x="2824482" y="739277"/>
              <a:ext cx="1755864"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Pendelparkeringar</a:t>
              </a:r>
            </a:p>
          </p:txBody>
        </p:sp>
        <p:sp>
          <p:nvSpPr>
            <p:cNvPr id="18" name="Rounded Rectangle 17">
              <a:hlinkClick r:id="rId5" action="ppaction://hlinksldjump"/>
              <a:extLst>
                <a:ext uri="{FF2B5EF4-FFF2-40B4-BE49-F238E27FC236}">
                  <a16:creationId xmlns:a16="http://schemas.microsoft.com/office/drawing/2014/main" id="{122D7506-ADFE-73B6-98C8-9B7DA32626A1}"/>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pic>
        <p:nvPicPr>
          <p:cNvPr id="22" name="Picture 21">
            <a:extLst>
              <a:ext uri="{FF2B5EF4-FFF2-40B4-BE49-F238E27FC236}">
                <a16:creationId xmlns:a16="http://schemas.microsoft.com/office/drawing/2014/main" id="{352F03CF-160C-F1DB-F14A-D1BC1811EB7B}"/>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6" name="Rounded Rectangle 5">
            <a:hlinkClick r:id="rId7" action="ppaction://hlinksldjump"/>
            <a:extLst>
              <a:ext uri="{FF2B5EF4-FFF2-40B4-BE49-F238E27FC236}">
                <a16:creationId xmlns:a16="http://schemas.microsoft.com/office/drawing/2014/main" id="{810A46BE-D499-E9DD-FD89-B01DE08E6417}"/>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27955795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BBBA3-FFEC-400F-A0E9-57D9E2785907}"/>
            </a:ext>
          </a:extLst>
        </p:cNvPr>
        <p:cNvGrpSpPr/>
        <p:nvPr/>
      </p:nvGrpSpPr>
      <p:grpSpPr>
        <a:xfrm>
          <a:off x="0" y="0"/>
          <a:ext cx="0" cy="0"/>
          <a:chOff x="0" y="0"/>
          <a:chExt cx="0" cy="0"/>
        </a:xfrm>
      </p:grpSpPr>
      <p:pic>
        <p:nvPicPr>
          <p:cNvPr id="2" name="06b">
            <a:hlinkClick r:id="" action="ppaction://media"/>
            <a:extLst>
              <a:ext uri="{FF2B5EF4-FFF2-40B4-BE49-F238E27FC236}">
                <a16:creationId xmlns:a16="http://schemas.microsoft.com/office/drawing/2014/main" id="{B53616FE-56DB-34F4-A146-5ED53D756E2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73" y="-1"/>
            <a:ext cx="12192000" cy="6858000"/>
          </a:xfrm>
          <a:prstGeom prst="rect">
            <a:avLst/>
          </a:prstGeom>
        </p:spPr>
      </p:pic>
      <p:pic>
        <p:nvPicPr>
          <p:cNvPr id="8" name="Picture 7">
            <a:extLst>
              <a:ext uri="{FF2B5EF4-FFF2-40B4-BE49-F238E27FC236}">
                <a16:creationId xmlns:a16="http://schemas.microsoft.com/office/drawing/2014/main" id="{AA7D8B4A-4471-5BDF-1638-DFDE0DE996E0}"/>
              </a:ext>
            </a:extLst>
          </p:cNvPr>
          <p:cNvPicPr>
            <a:picLocks noChangeAspect="1"/>
          </p:cNvPicPr>
          <p:nvPr/>
        </p:nvPicPr>
        <p:blipFill>
          <a:blip r:embed="rId5"/>
          <a:stretch>
            <a:fillRect/>
          </a:stretch>
        </p:blipFill>
        <p:spPr>
          <a:xfrm>
            <a:off x="4073" y="0"/>
            <a:ext cx="12192000" cy="6858000"/>
          </a:xfrm>
          <a:prstGeom prst="rect">
            <a:avLst/>
          </a:prstGeom>
        </p:spPr>
      </p:pic>
      <p:sp>
        <p:nvSpPr>
          <p:cNvPr id="7" name="Rounded Rectangle 6">
            <a:extLst>
              <a:ext uri="{FF2B5EF4-FFF2-40B4-BE49-F238E27FC236}">
                <a16:creationId xmlns:a16="http://schemas.microsoft.com/office/drawing/2014/main" id="{A8DEBCF8-82AD-CA88-8D1A-42D03B4A6137}"/>
              </a:ext>
            </a:extLst>
          </p:cNvPr>
          <p:cNvSpPr/>
          <p:nvPr/>
        </p:nvSpPr>
        <p:spPr>
          <a:xfrm>
            <a:off x="-4073" y="-3175"/>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1AB7FD2C-E67D-E94C-2E32-D261EC3E1813}"/>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DA71E2AF-73D6-5226-E442-0D273C977C1E}"/>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2663513765"/>
      </p:ext>
    </p:extLst>
  </p:cSld>
  <p:clrMapOvr>
    <a:masterClrMapping/>
  </p:clrMapOvr>
  <mc:AlternateContent xmlns:mc="http://schemas.openxmlformats.org/markup-compatibility/2006" xmlns:p14="http://schemas.microsoft.com/office/powerpoint/2010/main">
    <mc:Choice Requires="p14">
      <p:transition p14:dur="0" advClick="0" advTm="9500"/>
    </mc:Choice>
    <mc:Fallback xmlns="">
      <p:transition advClick="0" advTm="95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16" fill="hold"/>
                                        <p:tgtEl>
                                          <p:spTgt spid="2"/>
                                        </p:tgtEl>
                                      </p:cBhvr>
                                    </p:cmd>
                                  </p:childTnLst>
                                </p:cTn>
                              </p:par>
                            </p:childTnLst>
                          </p:cTn>
                        </p:par>
                        <p:par>
                          <p:cTn id="7" fill="hold">
                            <p:stCondLst>
                              <p:cond delay="8416"/>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66471-0A3E-2BC0-F0AC-FBC45AC671A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765F341-D46D-716A-3FA3-47F62FB9DFF6}"/>
              </a:ext>
            </a:extLst>
          </p:cNvPr>
          <p:cNvPicPr>
            <a:picLocks noChangeAspect="1"/>
          </p:cNvPicPr>
          <p:nvPr/>
        </p:nvPicPr>
        <p:blipFill>
          <a:blip r:embed="rId2"/>
          <a:stretch>
            <a:fillRect/>
          </a:stretch>
        </p:blipFill>
        <p:spPr>
          <a:xfrm>
            <a:off x="0" y="0"/>
            <a:ext cx="12192000" cy="6858000"/>
          </a:xfrm>
          <a:prstGeom prst="rect">
            <a:avLst/>
          </a:prstGeom>
        </p:spPr>
      </p:pic>
      <p:sp>
        <p:nvSpPr>
          <p:cNvPr id="15" name="Rounded Rectangle 14">
            <a:extLst>
              <a:ext uri="{FF2B5EF4-FFF2-40B4-BE49-F238E27FC236}">
                <a16:creationId xmlns:a16="http://schemas.microsoft.com/office/drawing/2014/main" id="{78FFFCDC-50EB-4713-C8E1-F79E5701076D}"/>
              </a:ext>
            </a:extLst>
          </p:cNvPr>
          <p:cNvSpPr/>
          <p:nvPr/>
        </p:nvSpPr>
        <p:spPr>
          <a:xfrm>
            <a:off x="-7936" y="-11113"/>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sp>
        <p:nvSpPr>
          <p:cNvPr id="10" name="Rounded Rectangle 9">
            <a:hlinkClick r:id="rId3" action="ppaction://hlinksldjump"/>
            <a:extLst>
              <a:ext uri="{FF2B5EF4-FFF2-40B4-BE49-F238E27FC236}">
                <a16:creationId xmlns:a16="http://schemas.microsoft.com/office/drawing/2014/main" id="{5F2A5D5F-EB15-A843-470A-3ECF13FFCC8D}"/>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
        <p:nvSpPr>
          <p:cNvPr id="13" name="Rounded Rectangle 12">
            <a:hlinkClick r:id="" action="ppaction://hlinkshowjump?jump=nextslide"/>
            <a:extLst>
              <a:ext uri="{FF2B5EF4-FFF2-40B4-BE49-F238E27FC236}">
                <a16:creationId xmlns:a16="http://schemas.microsoft.com/office/drawing/2014/main" id="{84AD04B7-F548-E3D2-D698-96ED1970BC9F}"/>
              </a:ext>
            </a:extLst>
          </p:cNvPr>
          <p:cNvSpPr/>
          <p:nvPr/>
        </p:nvSpPr>
        <p:spPr>
          <a:xfrm>
            <a:off x="4936554" y="5529332"/>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grpSp>
        <p:nvGrpSpPr>
          <p:cNvPr id="16" name="Group 15">
            <a:extLst>
              <a:ext uri="{FF2B5EF4-FFF2-40B4-BE49-F238E27FC236}">
                <a16:creationId xmlns:a16="http://schemas.microsoft.com/office/drawing/2014/main" id="{F5E77B0E-ED3F-30EF-B6E5-5516E3BA9941}"/>
              </a:ext>
            </a:extLst>
          </p:cNvPr>
          <p:cNvGrpSpPr/>
          <p:nvPr/>
        </p:nvGrpSpPr>
        <p:grpSpPr>
          <a:xfrm>
            <a:off x="3817231" y="1662597"/>
            <a:ext cx="1225952" cy="570419"/>
            <a:chOff x="2730619" y="617186"/>
            <a:chExt cx="1225952" cy="570419"/>
          </a:xfrm>
        </p:grpSpPr>
        <p:sp>
          <p:nvSpPr>
            <p:cNvPr id="17" name="Rounded Rectangle 16">
              <a:extLst>
                <a:ext uri="{FF2B5EF4-FFF2-40B4-BE49-F238E27FC236}">
                  <a16:creationId xmlns:a16="http://schemas.microsoft.com/office/drawing/2014/main" id="{25629CFC-F5FE-102C-8BD4-527BF6572AD9}"/>
                </a:ext>
              </a:extLst>
            </p:cNvPr>
            <p:cNvSpPr/>
            <p:nvPr/>
          </p:nvSpPr>
          <p:spPr>
            <a:xfrm>
              <a:off x="2824482" y="739277"/>
              <a:ext cx="1132089"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Ren luft</a:t>
              </a:r>
            </a:p>
          </p:txBody>
        </p:sp>
        <p:sp>
          <p:nvSpPr>
            <p:cNvPr id="18" name="Rounded Rectangle 17">
              <a:hlinkClick r:id="rId4" action="ppaction://hlinksldjump"/>
              <a:extLst>
                <a:ext uri="{FF2B5EF4-FFF2-40B4-BE49-F238E27FC236}">
                  <a16:creationId xmlns:a16="http://schemas.microsoft.com/office/drawing/2014/main" id="{C89E8227-0B06-E4F0-67F5-128ABE361EB3}"/>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grpSp>
        <p:nvGrpSpPr>
          <p:cNvPr id="19" name="Group 18">
            <a:extLst>
              <a:ext uri="{FF2B5EF4-FFF2-40B4-BE49-F238E27FC236}">
                <a16:creationId xmlns:a16="http://schemas.microsoft.com/office/drawing/2014/main" id="{AAF44482-CFC0-9968-000B-1B9BC1BB44B8}"/>
              </a:ext>
            </a:extLst>
          </p:cNvPr>
          <p:cNvGrpSpPr/>
          <p:nvPr/>
        </p:nvGrpSpPr>
        <p:grpSpPr>
          <a:xfrm>
            <a:off x="9869438" y="3943277"/>
            <a:ext cx="1450815" cy="570419"/>
            <a:chOff x="2730619" y="617186"/>
            <a:chExt cx="1450815" cy="570419"/>
          </a:xfrm>
        </p:grpSpPr>
        <p:sp>
          <p:nvSpPr>
            <p:cNvPr id="20" name="Rounded Rectangle 19">
              <a:extLst>
                <a:ext uri="{FF2B5EF4-FFF2-40B4-BE49-F238E27FC236}">
                  <a16:creationId xmlns:a16="http://schemas.microsoft.com/office/drawing/2014/main" id="{0CF42C2E-45C1-924B-B865-3B23C2E079A4}"/>
                </a:ext>
              </a:extLst>
            </p:cNvPr>
            <p:cNvSpPr/>
            <p:nvPr/>
          </p:nvSpPr>
          <p:spPr>
            <a:xfrm>
              <a:off x="2824481" y="739277"/>
              <a:ext cx="1356953"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Rent vatten</a:t>
              </a:r>
            </a:p>
          </p:txBody>
        </p:sp>
        <p:sp>
          <p:nvSpPr>
            <p:cNvPr id="21" name="Rounded Rectangle 20">
              <a:hlinkClick r:id="rId5" action="ppaction://hlinksldjump"/>
              <a:extLst>
                <a:ext uri="{FF2B5EF4-FFF2-40B4-BE49-F238E27FC236}">
                  <a16:creationId xmlns:a16="http://schemas.microsoft.com/office/drawing/2014/main" id="{6E36420D-0F0B-B6A3-A1FA-002363C39171}"/>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pic>
        <p:nvPicPr>
          <p:cNvPr id="22" name="Picture 21">
            <a:extLst>
              <a:ext uri="{FF2B5EF4-FFF2-40B4-BE49-F238E27FC236}">
                <a16:creationId xmlns:a16="http://schemas.microsoft.com/office/drawing/2014/main" id="{50ECBF66-A988-AE77-7B66-5CCC9ADBA530}"/>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2" name="Rounded Rectangle 1">
            <a:hlinkClick r:id="rId7" action="ppaction://hlinksldjump"/>
            <a:extLst>
              <a:ext uri="{FF2B5EF4-FFF2-40B4-BE49-F238E27FC236}">
                <a16:creationId xmlns:a16="http://schemas.microsoft.com/office/drawing/2014/main" id="{F03C229D-D29E-E173-825E-E87AC308036E}"/>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16672674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2F978-69A4-27CD-DFB6-A605BAABC9ED}"/>
            </a:ext>
          </a:extLst>
        </p:cNvPr>
        <p:cNvGrpSpPr/>
        <p:nvPr/>
      </p:nvGrpSpPr>
      <p:grpSpPr>
        <a:xfrm>
          <a:off x="0" y="0"/>
          <a:ext cx="0" cy="0"/>
          <a:chOff x="0" y="0"/>
          <a:chExt cx="0" cy="0"/>
        </a:xfrm>
      </p:grpSpPr>
      <p:pic>
        <p:nvPicPr>
          <p:cNvPr id="4" name="07">
            <a:hlinkClick r:id="" action="ppaction://media"/>
            <a:extLst>
              <a:ext uri="{FF2B5EF4-FFF2-40B4-BE49-F238E27FC236}">
                <a16:creationId xmlns:a16="http://schemas.microsoft.com/office/drawing/2014/main" id="{9FCFCAAE-20B2-6499-02BF-B24C907CEBE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862" y="-1"/>
            <a:ext cx="12207862" cy="6866767"/>
          </a:xfrm>
        </p:spPr>
      </p:pic>
      <p:pic>
        <p:nvPicPr>
          <p:cNvPr id="9" name="Picture 8" descr="A person pushing a small robot&#10;&#10;AI-generated content may be incorrect.">
            <a:extLst>
              <a:ext uri="{FF2B5EF4-FFF2-40B4-BE49-F238E27FC236}">
                <a16:creationId xmlns:a16="http://schemas.microsoft.com/office/drawing/2014/main" id="{D44BAC19-479D-4757-2D41-B343E331818A}"/>
              </a:ext>
            </a:extLst>
          </p:cNvPr>
          <p:cNvPicPr>
            <a:picLocks noChangeAspect="1"/>
          </p:cNvPicPr>
          <p:nvPr/>
        </p:nvPicPr>
        <p:blipFill>
          <a:blip r:embed="rId5"/>
          <a:stretch>
            <a:fillRect/>
          </a:stretch>
        </p:blipFill>
        <p:spPr>
          <a:xfrm>
            <a:off x="0" y="0"/>
            <a:ext cx="12184752" cy="6853923"/>
          </a:xfrm>
          <a:prstGeom prst="rect">
            <a:avLst/>
          </a:prstGeom>
        </p:spPr>
      </p:pic>
      <p:sp>
        <p:nvSpPr>
          <p:cNvPr id="7" name="Rounded Rectangle 6">
            <a:extLst>
              <a:ext uri="{FF2B5EF4-FFF2-40B4-BE49-F238E27FC236}">
                <a16:creationId xmlns:a16="http://schemas.microsoft.com/office/drawing/2014/main" id="{67A01CE5-BB30-EEEF-A437-B3F97193376B}"/>
              </a:ext>
            </a:extLst>
          </p:cNvPr>
          <p:cNvSpPr/>
          <p:nvPr/>
        </p:nvSpPr>
        <p:spPr>
          <a:xfrm>
            <a:off x="22212" y="-12843"/>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2CBE1BF0-EE33-35CF-454A-6B1265911362}"/>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D534789F-3722-E36B-6B00-5F430695E12B}"/>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2933670587"/>
      </p:ext>
    </p:extLst>
  </p:cSld>
  <p:clrMapOvr>
    <a:masterClrMapping/>
  </p:clrMapOvr>
  <mc:AlternateContent xmlns:mc="http://schemas.openxmlformats.org/markup-compatibility/2006" xmlns:p14="http://schemas.microsoft.com/office/powerpoint/2010/main">
    <mc:Choice Requires="p14">
      <p:transition p14:dur="0" advClick="0" advTm="7000"/>
    </mc:Choice>
    <mc:Fallback xmlns="">
      <p:transition advClick="0" advTm="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25" fill="hold"/>
                                        <p:tgtEl>
                                          <p:spTgt spid="4"/>
                                        </p:tgtEl>
                                      </p:cBhvr>
                                    </p:cmd>
                                  </p:childTnLst>
                                </p:cTn>
                              </p:par>
                            </p:childTnLst>
                          </p:cTn>
                        </p:par>
                        <p:par>
                          <p:cTn id="7" fill="hold">
                            <p:stCondLst>
                              <p:cond delay="6125"/>
                            </p:stCondLst>
                            <p:childTnLst>
                              <p:par>
                                <p:cTn id="8" presetID="10"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C448-799D-1354-4437-95F6D178BF2C}"/>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B53C0A03-3786-8E4D-FA52-E928E226F6D9}"/>
              </a:ext>
            </a:extLst>
          </p:cNvPr>
          <p:cNvGrpSpPr/>
          <p:nvPr/>
        </p:nvGrpSpPr>
        <p:grpSpPr>
          <a:xfrm>
            <a:off x="2406392" y="2546402"/>
            <a:ext cx="2195345" cy="792228"/>
            <a:chOff x="2730619" y="617186"/>
            <a:chExt cx="1400365" cy="570419"/>
          </a:xfrm>
        </p:grpSpPr>
        <p:sp>
          <p:nvSpPr>
            <p:cNvPr id="16" name="Rounded Rectangle 15">
              <a:extLst>
                <a:ext uri="{FF2B5EF4-FFF2-40B4-BE49-F238E27FC236}">
                  <a16:creationId xmlns:a16="http://schemas.microsoft.com/office/drawing/2014/main" id="{DDAFCD88-B4BE-6D69-770B-E070A530ADB5}"/>
                </a:ext>
              </a:extLst>
            </p:cNvPr>
            <p:cNvSpPr/>
            <p:nvPr/>
          </p:nvSpPr>
          <p:spPr>
            <a:xfrm>
              <a:off x="2824481" y="739277"/>
              <a:ext cx="1306503"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err="1">
                  <a:solidFill>
                    <a:schemeClr val="tx1">
                      <a:lumMod val="75000"/>
                      <a:lumOff val="25000"/>
                    </a:schemeClr>
                  </a:solidFill>
                </a:rPr>
                <a:t>Takodling</a:t>
              </a:r>
              <a:endParaRPr lang="sv-SE" sz="1200" noProof="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Rounded Rectangle 16">
              <a:hlinkClick r:id="rId2" action="ppaction://hlinksldjump"/>
              <a:extLst>
                <a:ext uri="{FF2B5EF4-FFF2-40B4-BE49-F238E27FC236}">
                  <a16:creationId xmlns:a16="http://schemas.microsoft.com/office/drawing/2014/main" id="{24D55707-BE94-53C3-3A79-DE9C8563CA7D}"/>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rPr>
                <a:t>i</a:t>
              </a:r>
              <a:endParaRPr lang="sv-SE" sz="3000" noProof="0" dirty="0">
                <a:solidFill>
                  <a:schemeClr val="tx1"/>
                </a:solidFill>
                <a:latin typeface="Arial" panose="020B0604020202020204" pitchFamily="34" charset="0"/>
                <a:cs typeface="Arial" panose="020B0604020202020204" pitchFamily="34" charset="0"/>
              </a:endParaRPr>
            </a:p>
          </p:txBody>
        </p:sp>
      </p:grpSp>
      <p:pic>
        <p:nvPicPr>
          <p:cNvPr id="3" name="Picture 2" descr="A person pushing a small robot&#10;&#10;AI-generated content may be incorrect.">
            <a:extLst>
              <a:ext uri="{FF2B5EF4-FFF2-40B4-BE49-F238E27FC236}">
                <a16:creationId xmlns:a16="http://schemas.microsoft.com/office/drawing/2014/main" id="{D48CA3C8-6C2A-2F2C-2176-D1C5ADB6BCAD}"/>
              </a:ext>
            </a:extLst>
          </p:cNvPr>
          <p:cNvPicPr>
            <a:picLocks noChangeAspect="1"/>
          </p:cNvPicPr>
          <p:nvPr/>
        </p:nvPicPr>
        <p:blipFill>
          <a:blip r:embed="rId3"/>
          <a:stretch>
            <a:fillRect/>
          </a:stretch>
        </p:blipFill>
        <p:spPr>
          <a:xfrm>
            <a:off x="0" y="0"/>
            <a:ext cx="12184752" cy="6853923"/>
          </a:xfrm>
          <a:prstGeom prst="rect">
            <a:avLst/>
          </a:prstGeom>
        </p:spPr>
      </p:pic>
      <p:sp>
        <p:nvSpPr>
          <p:cNvPr id="5" name="Rounded Rectangle 4">
            <a:extLst>
              <a:ext uri="{FF2B5EF4-FFF2-40B4-BE49-F238E27FC236}">
                <a16:creationId xmlns:a16="http://schemas.microsoft.com/office/drawing/2014/main" id="{9FB36FB8-8B59-EA12-037D-310935892BA9}"/>
              </a:ext>
            </a:extLst>
          </p:cNvPr>
          <p:cNvSpPr/>
          <p:nvPr/>
        </p:nvSpPr>
        <p:spPr>
          <a:xfrm>
            <a:off x="-898" y="0"/>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7" name="Picture 6">
            <a:extLst>
              <a:ext uri="{FF2B5EF4-FFF2-40B4-BE49-F238E27FC236}">
                <a16:creationId xmlns:a16="http://schemas.microsoft.com/office/drawing/2014/main" id="{A216A8C0-7F51-CC8D-6480-4D1246D18E5D}"/>
              </a:ext>
            </a:extLst>
          </p:cNvPr>
          <p:cNvPicPr>
            <a:picLocks noChangeAspect="1"/>
          </p:cNvPicPr>
          <p:nvPr/>
        </p:nvPicPr>
        <p:blipFill>
          <a:blip r:embed="rId4"/>
          <a:stretch>
            <a:fillRect/>
          </a:stretch>
        </p:blipFill>
        <p:spPr>
          <a:xfrm>
            <a:off x="11320254" y="-758333"/>
            <a:ext cx="3384283" cy="8374665"/>
          </a:xfrm>
          <a:prstGeom prst="rect">
            <a:avLst/>
          </a:prstGeom>
        </p:spPr>
      </p:pic>
      <p:sp>
        <p:nvSpPr>
          <p:cNvPr id="19" name="Rounded Rectangle 18">
            <a:hlinkClick r:id="rId5" action="ppaction://hlinksldjump"/>
            <a:extLst>
              <a:ext uri="{FF2B5EF4-FFF2-40B4-BE49-F238E27FC236}">
                <a16:creationId xmlns:a16="http://schemas.microsoft.com/office/drawing/2014/main" id="{D7B4BCEE-3A44-AC6D-CDF0-4C6A8DC2656A}"/>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
        <p:nvSpPr>
          <p:cNvPr id="14" name="Rounded Rectangle 13">
            <a:hlinkClick r:id="" action="ppaction://hlinkshowjump?jump=nextslide"/>
            <a:extLst>
              <a:ext uri="{FF2B5EF4-FFF2-40B4-BE49-F238E27FC236}">
                <a16:creationId xmlns:a16="http://schemas.microsoft.com/office/drawing/2014/main" id="{142BAB20-F0BC-0E12-346D-A14CD455EE61}"/>
              </a:ext>
            </a:extLst>
          </p:cNvPr>
          <p:cNvSpPr/>
          <p:nvPr/>
        </p:nvSpPr>
        <p:spPr>
          <a:xfrm>
            <a:off x="5140356" y="1756062"/>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grpSp>
        <p:nvGrpSpPr>
          <p:cNvPr id="20" name="Group 19">
            <a:extLst>
              <a:ext uri="{FF2B5EF4-FFF2-40B4-BE49-F238E27FC236}">
                <a16:creationId xmlns:a16="http://schemas.microsoft.com/office/drawing/2014/main" id="{62C57D36-2C38-7E4C-4990-EBCE2A6EB2F5}"/>
              </a:ext>
            </a:extLst>
          </p:cNvPr>
          <p:cNvGrpSpPr/>
          <p:nvPr/>
        </p:nvGrpSpPr>
        <p:grpSpPr>
          <a:xfrm>
            <a:off x="8280395" y="4639887"/>
            <a:ext cx="1467727" cy="570419"/>
            <a:chOff x="2730619" y="617186"/>
            <a:chExt cx="1467727" cy="570419"/>
          </a:xfrm>
        </p:grpSpPr>
        <p:sp>
          <p:nvSpPr>
            <p:cNvPr id="21" name="Rounded Rectangle 20">
              <a:extLst>
                <a:ext uri="{FF2B5EF4-FFF2-40B4-BE49-F238E27FC236}">
                  <a16:creationId xmlns:a16="http://schemas.microsoft.com/office/drawing/2014/main" id="{316C4F07-C46E-9593-DE0D-E427B82ECE34}"/>
                </a:ext>
              </a:extLst>
            </p:cNvPr>
            <p:cNvSpPr/>
            <p:nvPr/>
          </p:nvSpPr>
          <p:spPr>
            <a:xfrm>
              <a:off x="2824482" y="739277"/>
              <a:ext cx="1373864"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Leveranser</a:t>
              </a:r>
            </a:p>
          </p:txBody>
        </p:sp>
        <p:sp>
          <p:nvSpPr>
            <p:cNvPr id="22" name="Rounded Rectangle 21">
              <a:hlinkClick r:id="rId6" action="ppaction://hlinksldjump"/>
              <a:extLst>
                <a:ext uri="{FF2B5EF4-FFF2-40B4-BE49-F238E27FC236}">
                  <a16:creationId xmlns:a16="http://schemas.microsoft.com/office/drawing/2014/main" id="{7C6AF17B-9380-BA28-3C46-6CBB3AE76CA0}"/>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4" name="Rounded Rectangle 3">
            <a:hlinkClick r:id="rId7" action="ppaction://hlinksldjump"/>
            <a:extLst>
              <a:ext uri="{FF2B5EF4-FFF2-40B4-BE49-F238E27FC236}">
                <a16:creationId xmlns:a16="http://schemas.microsoft.com/office/drawing/2014/main" id="{F644AC98-7F56-968B-2536-5200A74FDF33}"/>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grpSp>
        <p:nvGrpSpPr>
          <p:cNvPr id="8" name="Group 19">
            <a:extLst>
              <a:ext uri="{FF2B5EF4-FFF2-40B4-BE49-F238E27FC236}">
                <a16:creationId xmlns:a16="http://schemas.microsoft.com/office/drawing/2014/main" id="{6AF86D35-BA82-EC6A-C2B8-618ECBEF3462}"/>
              </a:ext>
            </a:extLst>
          </p:cNvPr>
          <p:cNvGrpSpPr/>
          <p:nvPr/>
        </p:nvGrpSpPr>
        <p:grpSpPr>
          <a:xfrm>
            <a:off x="1744056" y="2893660"/>
            <a:ext cx="1497145" cy="570419"/>
            <a:chOff x="2730619" y="617186"/>
            <a:chExt cx="1497145" cy="570419"/>
          </a:xfrm>
        </p:grpSpPr>
        <p:sp>
          <p:nvSpPr>
            <p:cNvPr id="9" name="Rounded Rectangle 20">
              <a:extLst>
                <a:ext uri="{FF2B5EF4-FFF2-40B4-BE49-F238E27FC236}">
                  <a16:creationId xmlns:a16="http://schemas.microsoft.com/office/drawing/2014/main" id="{A55CC474-7D4F-29D9-2C0B-F9488E944B42}"/>
                </a:ext>
              </a:extLst>
            </p:cNvPr>
            <p:cNvSpPr/>
            <p:nvPr/>
          </p:nvSpPr>
          <p:spPr>
            <a:xfrm>
              <a:off x="2824481" y="739277"/>
              <a:ext cx="1403283"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Cirkularitet</a:t>
              </a:r>
            </a:p>
          </p:txBody>
        </p:sp>
        <p:sp>
          <p:nvSpPr>
            <p:cNvPr id="10" name="Rounded Rectangle 21">
              <a:hlinkClick r:id="rId8" action="ppaction://hlinksldjump"/>
              <a:extLst>
                <a:ext uri="{FF2B5EF4-FFF2-40B4-BE49-F238E27FC236}">
                  <a16:creationId xmlns:a16="http://schemas.microsoft.com/office/drawing/2014/main" id="{6944FA3D-6BC1-53D0-83AB-025249FA7AB4}"/>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440919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99114-476F-D22F-6F05-39FA980B542B}"/>
            </a:ext>
          </a:extLst>
        </p:cNvPr>
        <p:cNvGrpSpPr/>
        <p:nvPr/>
      </p:nvGrpSpPr>
      <p:grpSpPr>
        <a:xfrm>
          <a:off x="0" y="0"/>
          <a:ext cx="0" cy="0"/>
          <a:chOff x="0" y="0"/>
          <a:chExt cx="0" cy="0"/>
        </a:xfrm>
      </p:grpSpPr>
      <p:pic>
        <p:nvPicPr>
          <p:cNvPr id="5" name="08">
            <a:hlinkClick r:id="" action="ppaction://media"/>
            <a:extLst>
              <a:ext uri="{FF2B5EF4-FFF2-40B4-BE49-F238E27FC236}">
                <a16:creationId xmlns:a16="http://schemas.microsoft.com/office/drawing/2014/main" id="{E2B26986-C49D-2404-E05F-644773719C9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1"/>
            <a:ext cx="12207862" cy="6866767"/>
          </a:xfrm>
        </p:spPr>
      </p:pic>
      <p:pic>
        <p:nvPicPr>
          <p:cNvPr id="8" name="Picture 7" descr="A group of people walking in a park&#10;&#10;AI-generated content may be incorrect.">
            <a:extLst>
              <a:ext uri="{FF2B5EF4-FFF2-40B4-BE49-F238E27FC236}">
                <a16:creationId xmlns:a16="http://schemas.microsoft.com/office/drawing/2014/main" id="{A48C3E82-E216-9A00-DA61-0198C9F1F1FA}"/>
              </a:ext>
            </a:extLst>
          </p:cNvPr>
          <p:cNvPicPr>
            <a:picLocks noChangeAspect="1"/>
          </p:cNvPicPr>
          <p:nvPr/>
        </p:nvPicPr>
        <p:blipFill>
          <a:blip r:embed="rId5"/>
          <a:stretch>
            <a:fillRect/>
          </a:stretch>
        </p:blipFill>
        <p:spPr>
          <a:xfrm>
            <a:off x="0" y="0"/>
            <a:ext cx="12192000" cy="6858000"/>
          </a:xfrm>
          <a:prstGeom prst="rect">
            <a:avLst/>
          </a:prstGeom>
        </p:spPr>
      </p:pic>
      <p:sp>
        <p:nvSpPr>
          <p:cNvPr id="7" name="Rounded Rectangle 6">
            <a:extLst>
              <a:ext uri="{FF2B5EF4-FFF2-40B4-BE49-F238E27FC236}">
                <a16:creationId xmlns:a16="http://schemas.microsoft.com/office/drawing/2014/main" id="{20D6E084-5DE9-55FB-5142-3F98F58E1823}"/>
              </a:ext>
            </a:extLst>
          </p:cNvPr>
          <p:cNvSpPr/>
          <p:nvPr/>
        </p:nvSpPr>
        <p:spPr>
          <a:xfrm>
            <a:off x="22212" y="-8766"/>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88232166-B0DA-A70A-B1EB-C60014E2DB7B}"/>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98E25FD8-1D44-02B1-992E-E92252837618}"/>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4043216048"/>
      </p:ext>
    </p:extLst>
  </p:cSld>
  <p:clrMapOvr>
    <a:masterClrMapping/>
  </p:clrMapOvr>
  <mc:AlternateContent xmlns:mc="http://schemas.openxmlformats.org/markup-compatibility/2006" xmlns:p14="http://schemas.microsoft.com/office/powerpoint/2010/main">
    <mc:Choice Requires="p14">
      <p:transition p14:dur="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16" fill="hold"/>
                                        <p:tgtEl>
                                          <p:spTgt spid="5"/>
                                        </p:tgtEl>
                                      </p:cBhvr>
                                    </p:cmd>
                                  </p:childTnLst>
                                </p:cTn>
                              </p:par>
                            </p:childTnLst>
                          </p:cTn>
                        </p:par>
                        <p:par>
                          <p:cTn id="7" fill="hold">
                            <p:stCondLst>
                              <p:cond delay="8916"/>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43A8E-B62D-757F-21E2-AEDC3F2E6844}"/>
            </a:ext>
          </a:extLst>
        </p:cNvPr>
        <p:cNvGrpSpPr/>
        <p:nvPr/>
      </p:nvGrpSpPr>
      <p:grpSpPr>
        <a:xfrm>
          <a:off x="0" y="0"/>
          <a:ext cx="0" cy="0"/>
          <a:chOff x="0" y="0"/>
          <a:chExt cx="0" cy="0"/>
        </a:xfrm>
      </p:grpSpPr>
      <p:pic>
        <p:nvPicPr>
          <p:cNvPr id="6" name="Picture 5" descr="A group of people walking in a park&#10;&#10;AI-generated content may be incorrect.">
            <a:extLst>
              <a:ext uri="{FF2B5EF4-FFF2-40B4-BE49-F238E27FC236}">
                <a16:creationId xmlns:a16="http://schemas.microsoft.com/office/drawing/2014/main" id="{1FFE0464-7209-4578-7482-FD30C256FCC8}"/>
              </a:ext>
            </a:extLst>
          </p:cNvPr>
          <p:cNvPicPr>
            <a:picLocks noChangeAspect="1"/>
          </p:cNvPicPr>
          <p:nvPr/>
        </p:nvPicPr>
        <p:blipFill>
          <a:blip r:embed="rId3"/>
          <a:stretch>
            <a:fillRect/>
          </a:stretch>
        </p:blipFill>
        <p:spPr>
          <a:xfrm>
            <a:off x="0" y="0"/>
            <a:ext cx="12192000" cy="6858000"/>
          </a:xfrm>
          <a:prstGeom prst="rect">
            <a:avLst/>
          </a:prstGeom>
        </p:spPr>
      </p:pic>
      <p:sp>
        <p:nvSpPr>
          <p:cNvPr id="5" name="Rounded Rectangle 4">
            <a:extLst>
              <a:ext uri="{FF2B5EF4-FFF2-40B4-BE49-F238E27FC236}">
                <a16:creationId xmlns:a16="http://schemas.microsoft.com/office/drawing/2014/main" id="{7C711606-4865-B4BD-B867-8C0BB62694E9}"/>
              </a:ext>
            </a:extLst>
          </p:cNvPr>
          <p:cNvSpPr/>
          <p:nvPr/>
        </p:nvSpPr>
        <p:spPr>
          <a:xfrm>
            <a:off x="-898" y="-3175"/>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7" name="Picture 6">
            <a:extLst>
              <a:ext uri="{FF2B5EF4-FFF2-40B4-BE49-F238E27FC236}">
                <a16:creationId xmlns:a16="http://schemas.microsoft.com/office/drawing/2014/main" id="{D9B83F47-D4B3-3D1B-2457-60C59D8CC405}"/>
              </a:ext>
            </a:extLst>
          </p:cNvPr>
          <p:cNvPicPr>
            <a:picLocks noChangeAspect="1"/>
          </p:cNvPicPr>
          <p:nvPr/>
        </p:nvPicPr>
        <p:blipFill>
          <a:blip r:embed="rId4"/>
          <a:stretch>
            <a:fillRect/>
          </a:stretch>
        </p:blipFill>
        <p:spPr>
          <a:xfrm>
            <a:off x="11320254" y="-758333"/>
            <a:ext cx="3384283" cy="8374665"/>
          </a:xfrm>
          <a:prstGeom prst="rect">
            <a:avLst/>
          </a:prstGeom>
        </p:spPr>
      </p:pic>
      <p:sp>
        <p:nvSpPr>
          <p:cNvPr id="19" name="Rounded Rectangle 18">
            <a:hlinkClick r:id="rId5" action="ppaction://hlinksldjump"/>
            <a:extLst>
              <a:ext uri="{FF2B5EF4-FFF2-40B4-BE49-F238E27FC236}">
                <a16:creationId xmlns:a16="http://schemas.microsoft.com/office/drawing/2014/main" id="{FE7FA972-2E05-B193-6E72-3D33F9B12EAD}"/>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
        <p:nvSpPr>
          <p:cNvPr id="14" name="Rounded Rectangle 13">
            <a:hlinkClick r:id="" action="ppaction://hlinkshowjump?jump=nextslide"/>
            <a:extLst>
              <a:ext uri="{FF2B5EF4-FFF2-40B4-BE49-F238E27FC236}">
                <a16:creationId xmlns:a16="http://schemas.microsoft.com/office/drawing/2014/main" id="{3623DB11-90C7-B2B0-174B-59A182F302A2}"/>
              </a:ext>
            </a:extLst>
          </p:cNvPr>
          <p:cNvSpPr/>
          <p:nvPr/>
        </p:nvSpPr>
        <p:spPr>
          <a:xfrm>
            <a:off x="5698855" y="2691026"/>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grpSp>
        <p:nvGrpSpPr>
          <p:cNvPr id="2" name="Group 1">
            <a:extLst>
              <a:ext uri="{FF2B5EF4-FFF2-40B4-BE49-F238E27FC236}">
                <a16:creationId xmlns:a16="http://schemas.microsoft.com/office/drawing/2014/main" id="{AB67850D-F6CE-F240-B488-9FEB5E568DB6}"/>
              </a:ext>
            </a:extLst>
          </p:cNvPr>
          <p:cNvGrpSpPr/>
          <p:nvPr/>
        </p:nvGrpSpPr>
        <p:grpSpPr>
          <a:xfrm>
            <a:off x="8800469" y="5218909"/>
            <a:ext cx="1832089" cy="570419"/>
            <a:chOff x="2730619" y="617186"/>
            <a:chExt cx="1832089" cy="570419"/>
          </a:xfrm>
        </p:grpSpPr>
        <p:sp>
          <p:nvSpPr>
            <p:cNvPr id="3" name="Rounded Rectangle 2">
              <a:extLst>
                <a:ext uri="{FF2B5EF4-FFF2-40B4-BE49-F238E27FC236}">
                  <a16:creationId xmlns:a16="http://schemas.microsoft.com/office/drawing/2014/main" id="{3FF44427-453B-A226-350D-7BBBD9501FAC}"/>
                </a:ext>
              </a:extLst>
            </p:cNvPr>
            <p:cNvSpPr/>
            <p:nvPr/>
          </p:nvSpPr>
          <p:spPr>
            <a:xfrm>
              <a:off x="2824482" y="739277"/>
              <a:ext cx="1738226"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Omskapa staden</a:t>
              </a:r>
            </a:p>
          </p:txBody>
        </p:sp>
        <p:sp>
          <p:nvSpPr>
            <p:cNvPr id="15" name="Rounded Rectangle 14">
              <a:hlinkClick r:id="rId6" action="ppaction://hlinksldjump"/>
              <a:extLst>
                <a:ext uri="{FF2B5EF4-FFF2-40B4-BE49-F238E27FC236}">
                  <a16:creationId xmlns:a16="http://schemas.microsoft.com/office/drawing/2014/main" id="{B594BEAB-F689-F04D-B626-39ABAD0D082E}"/>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grpSp>
        <p:nvGrpSpPr>
          <p:cNvPr id="16" name="Group 15">
            <a:extLst>
              <a:ext uri="{FF2B5EF4-FFF2-40B4-BE49-F238E27FC236}">
                <a16:creationId xmlns:a16="http://schemas.microsoft.com/office/drawing/2014/main" id="{D822EA9A-974C-ED6E-896E-69E88F77AB50}"/>
              </a:ext>
            </a:extLst>
          </p:cNvPr>
          <p:cNvGrpSpPr/>
          <p:nvPr/>
        </p:nvGrpSpPr>
        <p:grpSpPr>
          <a:xfrm>
            <a:off x="3169902" y="5504120"/>
            <a:ext cx="1785927" cy="570419"/>
            <a:chOff x="2730619" y="617186"/>
            <a:chExt cx="1785927" cy="570419"/>
          </a:xfrm>
        </p:grpSpPr>
        <p:sp>
          <p:nvSpPr>
            <p:cNvPr id="17" name="Rounded Rectangle 16">
              <a:extLst>
                <a:ext uri="{FF2B5EF4-FFF2-40B4-BE49-F238E27FC236}">
                  <a16:creationId xmlns:a16="http://schemas.microsoft.com/office/drawing/2014/main" id="{834555D5-754D-DF42-2ED5-72767B7B8885}"/>
                </a:ext>
              </a:extLst>
            </p:cNvPr>
            <p:cNvSpPr/>
            <p:nvPr/>
          </p:nvSpPr>
          <p:spPr>
            <a:xfrm>
              <a:off x="2824482" y="739277"/>
              <a:ext cx="1692064"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Parkeringsplatser</a:t>
              </a:r>
            </a:p>
          </p:txBody>
        </p:sp>
        <p:sp>
          <p:nvSpPr>
            <p:cNvPr id="18" name="Rounded Rectangle 17">
              <a:hlinkClick r:id="rId7" action="ppaction://hlinksldjump"/>
              <a:extLst>
                <a:ext uri="{FF2B5EF4-FFF2-40B4-BE49-F238E27FC236}">
                  <a16:creationId xmlns:a16="http://schemas.microsoft.com/office/drawing/2014/main" id="{7CEFE8ED-7D49-5507-0870-6113FE5D0F99}"/>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4" name="Rounded Rectangle 3">
            <a:hlinkClick r:id="rId8" action="ppaction://hlinksldjump"/>
            <a:extLst>
              <a:ext uri="{FF2B5EF4-FFF2-40B4-BE49-F238E27FC236}">
                <a16:creationId xmlns:a16="http://schemas.microsoft.com/office/drawing/2014/main" id="{423771C5-4F8F-EA9A-328A-C7C7E4F4EEC1}"/>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437369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66291-BBF1-85C7-6C2E-CF64365FDF91}"/>
            </a:ext>
          </a:extLst>
        </p:cNvPr>
        <p:cNvGrpSpPr/>
        <p:nvPr/>
      </p:nvGrpSpPr>
      <p:grpSpPr>
        <a:xfrm>
          <a:off x="0" y="0"/>
          <a:ext cx="0" cy="0"/>
          <a:chOff x="0" y="0"/>
          <a:chExt cx="0" cy="0"/>
        </a:xfrm>
      </p:grpSpPr>
      <p:pic>
        <p:nvPicPr>
          <p:cNvPr id="4" name="09">
            <a:hlinkClick r:id="" action="ppaction://media"/>
            <a:extLst>
              <a:ext uri="{FF2B5EF4-FFF2-40B4-BE49-F238E27FC236}">
                <a16:creationId xmlns:a16="http://schemas.microsoft.com/office/drawing/2014/main" id="{812D8C47-AEA4-325C-3398-93A84E76F3A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1"/>
            <a:ext cx="12207862" cy="6866767"/>
          </a:xfrm>
        </p:spPr>
      </p:pic>
      <p:pic>
        <p:nvPicPr>
          <p:cNvPr id="9" name="Picture 8">
            <a:extLst>
              <a:ext uri="{FF2B5EF4-FFF2-40B4-BE49-F238E27FC236}">
                <a16:creationId xmlns:a16="http://schemas.microsoft.com/office/drawing/2014/main" id="{13ED3C7B-7D05-1001-A906-6EEDE566F627}"/>
              </a:ext>
            </a:extLst>
          </p:cNvPr>
          <p:cNvPicPr>
            <a:picLocks noChangeAspect="1"/>
          </p:cNvPicPr>
          <p:nvPr/>
        </p:nvPicPr>
        <p:blipFill>
          <a:blip r:embed="rId5"/>
          <a:stretch>
            <a:fillRect/>
          </a:stretch>
        </p:blipFill>
        <p:spPr>
          <a:xfrm>
            <a:off x="0" y="0"/>
            <a:ext cx="12192000" cy="6858000"/>
          </a:xfrm>
          <a:prstGeom prst="rect">
            <a:avLst/>
          </a:prstGeom>
        </p:spPr>
      </p:pic>
      <p:sp>
        <p:nvSpPr>
          <p:cNvPr id="7" name="Rounded Rectangle 6">
            <a:extLst>
              <a:ext uri="{FF2B5EF4-FFF2-40B4-BE49-F238E27FC236}">
                <a16:creationId xmlns:a16="http://schemas.microsoft.com/office/drawing/2014/main" id="{21CEBF32-BD28-EC8C-6FF0-885A0FB30C49}"/>
              </a:ext>
            </a:extLst>
          </p:cNvPr>
          <p:cNvSpPr/>
          <p:nvPr/>
        </p:nvSpPr>
        <p:spPr>
          <a:xfrm>
            <a:off x="-15862" y="-3175"/>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3B7F95A1-FC5E-7805-2BA2-558CD8CB52A0}"/>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E2D8B9DD-D5EB-3A7A-3626-964400EE06BF}"/>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3067652309"/>
      </p:ext>
    </p:extLst>
  </p:cSld>
  <p:clrMapOvr>
    <a:masterClrMapping/>
  </p:clrMapOvr>
  <mc:AlternateContent xmlns:mc="http://schemas.openxmlformats.org/markup-compatibility/2006" xmlns:p14="http://schemas.microsoft.com/office/powerpoint/2010/main">
    <mc:Choice Requires="p14">
      <p:transition p14:dur="0" advClick="0" advTm="11000"/>
    </mc:Choice>
    <mc:Fallback xmlns="">
      <p:transition advClick="0"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83" fill="hold"/>
                                        <p:tgtEl>
                                          <p:spTgt spid="4"/>
                                        </p:tgtEl>
                                      </p:cBhvr>
                                    </p:cmd>
                                  </p:childTnLst>
                                </p:cTn>
                              </p:par>
                            </p:childTnLst>
                          </p:cTn>
                        </p:par>
                        <p:par>
                          <p:cTn id="7" fill="hold">
                            <p:stCondLst>
                              <p:cond delay="10083"/>
                            </p:stCondLst>
                            <p:childTnLst>
                              <p:par>
                                <p:cTn id="8" presetID="10"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C1716-796E-90CA-1EA0-4459B3930412}"/>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1B4187F0-9177-8B3B-CB75-C8CCB6A32E40}"/>
              </a:ext>
            </a:extLst>
          </p:cNvPr>
          <p:cNvPicPr>
            <a:picLocks noChangeAspect="1"/>
          </p:cNvPicPr>
          <p:nvPr/>
        </p:nvPicPr>
        <p:blipFill>
          <a:blip r:embed="rId3"/>
          <a:stretch>
            <a:fillRect/>
          </a:stretch>
        </p:blipFill>
        <p:spPr>
          <a:xfrm>
            <a:off x="0" y="0"/>
            <a:ext cx="12192000" cy="6858000"/>
          </a:xfrm>
          <a:prstGeom prst="rect">
            <a:avLst/>
          </a:prstGeom>
        </p:spPr>
      </p:pic>
      <p:sp>
        <p:nvSpPr>
          <p:cNvPr id="18" name="Rounded Rectangle 17">
            <a:extLst>
              <a:ext uri="{FF2B5EF4-FFF2-40B4-BE49-F238E27FC236}">
                <a16:creationId xmlns:a16="http://schemas.microsoft.com/office/drawing/2014/main" id="{FEBF8784-454A-4D5B-7DC8-E9D7CBCF1A77}"/>
              </a:ext>
            </a:extLst>
          </p:cNvPr>
          <p:cNvSpPr/>
          <p:nvPr/>
        </p:nvSpPr>
        <p:spPr>
          <a:xfrm>
            <a:off x="-898" y="-3175"/>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7" name="Picture 6">
            <a:extLst>
              <a:ext uri="{FF2B5EF4-FFF2-40B4-BE49-F238E27FC236}">
                <a16:creationId xmlns:a16="http://schemas.microsoft.com/office/drawing/2014/main" id="{7ADB5E9C-8BBD-779C-B9B2-32A3CAA71ABE}"/>
              </a:ext>
            </a:extLst>
          </p:cNvPr>
          <p:cNvPicPr>
            <a:picLocks noChangeAspect="1"/>
          </p:cNvPicPr>
          <p:nvPr/>
        </p:nvPicPr>
        <p:blipFill>
          <a:blip r:embed="rId4"/>
          <a:stretch>
            <a:fillRect/>
          </a:stretch>
        </p:blipFill>
        <p:spPr>
          <a:xfrm>
            <a:off x="11320254" y="-758333"/>
            <a:ext cx="3384283" cy="8374665"/>
          </a:xfrm>
          <a:prstGeom prst="rect">
            <a:avLst/>
          </a:prstGeom>
        </p:spPr>
      </p:pic>
      <p:sp>
        <p:nvSpPr>
          <p:cNvPr id="19" name="Rounded Rectangle 18">
            <a:hlinkClick r:id="rId5" action="ppaction://hlinksldjump"/>
            <a:extLst>
              <a:ext uri="{FF2B5EF4-FFF2-40B4-BE49-F238E27FC236}">
                <a16:creationId xmlns:a16="http://schemas.microsoft.com/office/drawing/2014/main" id="{3BE91CDE-ECDD-8A1D-2F34-716ECBF6DC73}"/>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
        <p:nvSpPr>
          <p:cNvPr id="14" name="Rounded Rectangle 13">
            <a:hlinkClick r:id="" action="ppaction://hlinkshowjump?jump=nextslide"/>
            <a:extLst>
              <a:ext uri="{FF2B5EF4-FFF2-40B4-BE49-F238E27FC236}">
                <a16:creationId xmlns:a16="http://schemas.microsoft.com/office/drawing/2014/main" id="{1E70EFA1-E56E-DBC3-2668-E267E502CCE4}"/>
              </a:ext>
            </a:extLst>
          </p:cNvPr>
          <p:cNvSpPr/>
          <p:nvPr/>
        </p:nvSpPr>
        <p:spPr>
          <a:xfrm>
            <a:off x="4764484" y="3569871"/>
            <a:ext cx="1065939"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Till start</a:t>
            </a:r>
          </a:p>
        </p:txBody>
      </p:sp>
      <p:grpSp>
        <p:nvGrpSpPr>
          <p:cNvPr id="23" name="Group 22">
            <a:extLst>
              <a:ext uri="{FF2B5EF4-FFF2-40B4-BE49-F238E27FC236}">
                <a16:creationId xmlns:a16="http://schemas.microsoft.com/office/drawing/2014/main" id="{53814812-8259-B740-29BF-9A729787CDA1}"/>
              </a:ext>
            </a:extLst>
          </p:cNvPr>
          <p:cNvGrpSpPr/>
          <p:nvPr/>
        </p:nvGrpSpPr>
        <p:grpSpPr>
          <a:xfrm>
            <a:off x="8495651" y="3569871"/>
            <a:ext cx="1931049" cy="570419"/>
            <a:chOff x="2730619" y="617186"/>
            <a:chExt cx="1931049" cy="570419"/>
          </a:xfrm>
        </p:grpSpPr>
        <p:sp>
          <p:nvSpPr>
            <p:cNvPr id="24" name="Rounded Rectangle 23">
              <a:extLst>
                <a:ext uri="{FF2B5EF4-FFF2-40B4-BE49-F238E27FC236}">
                  <a16:creationId xmlns:a16="http://schemas.microsoft.com/office/drawing/2014/main" id="{FF8BB2B5-40C3-5A87-61D0-AD86D23FCB20}"/>
                </a:ext>
              </a:extLst>
            </p:cNvPr>
            <p:cNvSpPr/>
            <p:nvPr/>
          </p:nvSpPr>
          <p:spPr>
            <a:xfrm>
              <a:off x="2824482" y="739277"/>
              <a:ext cx="1837186"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Den ätbara staden</a:t>
              </a:r>
            </a:p>
          </p:txBody>
        </p:sp>
        <p:sp>
          <p:nvSpPr>
            <p:cNvPr id="25" name="Rounded Rectangle 24">
              <a:hlinkClick r:id="rId6" action="ppaction://hlinksldjump"/>
              <a:extLst>
                <a:ext uri="{FF2B5EF4-FFF2-40B4-BE49-F238E27FC236}">
                  <a16:creationId xmlns:a16="http://schemas.microsoft.com/office/drawing/2014/main" id="{894CCFBD-BE8E-FF09-9DA2-1ED8CB53FE7C}"/>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2" name="Rounded Rectangle 1">
            <a:hlinkClick r:id="rId7" action="ppaction://hlinksldjump"/>
            <a:extLst>
              <a:ext uri="{FF2B5EF4-FFF2-40B4-BE49-F238E27FC236}">
                <a16:creationId xmlns:a16="http://schemas.microsoft.com/office/drawing/2014/main" id="{1AEF9F79-6A28-8512-38D9-DC8FE5B3D061}"/>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2971736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45E8B-DE7C-BB2D-BBA3-9F1434E68A58}"/>
            </a:ext>
          </a:extLst>
        </p:cNvPr>
        <p:cNvGrpSpPr/>
        <p:nvPr/>
      </p:nvGrpSpPr>
      <p:grpSpPr>
        <a:xfrm>
          <a:off x="0" y="0"/>
          <a:ext cx="0" cy="0"/>
          <a:chOff x="0" y="0"/>
          <a:chExt cx="0" cy="0"/>
        </a:xfrm>
      </p:grpSpPr>
      <p:pic>
        <p:nvPicPr>
          <p:cNvPr id="5" name="10">
            <a:hlinkClick r:id="" action="ppaction://media"/>
            <a:extLst>
              <a:ext uri="{FF2B5EF4-FFF2-40B4-BE49-F238E27FC236}">
                <a16:creationId xmlns:a16="http://schemas.microsoft.com/office/drawing/2014/main" id="{63A7F87B-3300-DB11-38E3-3CBB8F49515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862" y="-1"/>
            <a:ext cx="12207862" cy="6866767"/>
          </a:xfrm>
        </p:spPr>
      </p:pic>
      <p:pic>
        <p:nvPicPr>
          <p:cNvPr id="8" name="Picture 7" descr="Aerial view of a city with fog&#10;&#10;AI-generated content may be incorrect.">
            <a:extLst>
              <a:ext uri="{FF2B5EF4-FFF2-40B4-BE49-F238E27FC236}">
                <a16:creationId xmlns:a16="http://schemas.microsoft.com/office/drawing/2014/main" id="{3A1D657A-15EC-9782-CA79-FFB1C1D737C9}"/>
              </a:ext>
            </a:extLst>
          </p:cNvPr>
          <p:cNvPicPr>
            <a:picLocks noChangeAspect="1"/>
          </p:cNvPicPr>
          <p:nvPr/>
        </p:nvPicPr>
        <p:blipFill>
          <a:blip r:embed="rId5"/>
          <a:stretch>
            <a:fillRect/>
          </a:stretch>
        </p:blipFill>
        <p:spPr>
          <a:xfrm>
            <a:off x="0" y="0"/>
            <a:ext cx="12192000" cy="6858000"/>
          </a:xfrm>
          <a:prstGeom prst="rect">
            <a:avLst/>
          </a:prstGeom>
        </p:spPr>
      </p:pic>
      <p:sp>
        <p:nvSpPr>
          <p:cNvPr id="7" name="Rounded Rectangle 6">
            <a:extLst>
              <a:ext uri="{FF2B5EF4-FFF2-40B4-BE49-F238E27FC236}">
                <a16:creationId xmlns:a16="http://schemas.microsoft.com/office/drawing/2014/main" id="{57932184-B6CC-8C0C-BE43-278607C5A188}"/>
              </a:ext>
            </a:extLst>
          </p:cNvPr>
          <p:cNvSpPr/>
          <p:nvPr/>
        </p:nvSpPr>
        <p:spPr>
          <a:xfrm>
            <a:off x="-15862" y="-2"/>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28DB3967-7E38-B2CB-EAD1-59136EC2DD3F}"/>
              </a:ext>
            </a:extLst>
          </p:cNvPr>
          <p:cNvPicPr>
            <a:picLocks noChangeAspect="1"/>
          </p:cNvPicPr>
          <p:nvPr/>
        </p:nvPicPr>
        <p:blipFill>
          <a:blip r:embed="rId6"/>
          <a:stretch>
            <a:fillRect/>
          </a:stretch>
        </p:blipFill>
        <p:spPr>
          <a:xfrm>
            <a:off x="11320254" y="-758333"/>
            <a:ext cx="3384283" cy="8374665"/>
          </a:xfrm>
          <a:prstGeom prst="rect">
            <a:avLst/>
          </a:prstGeom>
        </p:spPr>
      </p:pic>
      <p:sp>
        <p:nvSpPr>
          <p:cNvPr id="16" name="Rounded Rectangle 15">
            <a:hlinkClick r:id="rId7" action="ppaction://hlinksldjump"/>
            <a:extLst>
              <a:ext uri="{FF2B5EF4-FFF2-40B4-BE49-F238E27FC236}">
                <a16:creationId xmlns:a16="http://schemas.microsoft.com/office/drawing/2014/main" id="{FE506841-3FE3-D620-3B90-9651B68D1D8E}"/>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spTree>
    <p:extLst>
      <p:ext uri="{BB962C8B-B14F-4D97-AF65-F5344CB8AC3E}">
        <p14:creationId xmlns:p14="http://schemas.microsoft.com/office/powerpoint/2010/main" val="3873269033"/>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25" fill="hold"/>
                                        <p:tgtEl>
                                          <p:spTgt spid="5"/>
                                        </p:tgtEl>
                                      </p:cBhvr>
                                    </p:cmd>
                                  </p:childTnLst>
                                </p:cTn>
                              </p:par>
                            </p:childTnLst>
                          </p:cTn>
                        </p:par>
                        <p:par>
                          <p:cTn id="7" fill="hold">
                            <p:stCondLst>
                              <p:cond delay="6625"/>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remove"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6FB56-DB54-335F-E2C6-A0E6712C31AE}"/>
            </a:ext>
          </a:extLst>
        </p:cNvPr>
        <p:cNvGrpSpPr/>
        <p:nvPr/>
      </p:nvGrpSpPr>
      <p:grpSpPr>
        <a:xfrm>
          <a:off x="0" y="0"/>
          <a:ext cx="0" cy="0"/>
          <a:chOff x="0" y="0"/>
          <a:chExt cx="0" cy="0"/>
        </a:xfrm>
      </p:grpSpPr>
      <p:pic>
        <p:nvPicPr>
          <p:cNvPr id="5" name="Picture 4" descr="Aerial view of a city with fog&#10;&#10;AI-generated content may be incorrect.">
            <a:extLst>
              <a:ext uri="{FF2B5EF4-FFF2-40B4-BE49-F238E27FC236}">
                <a16:creationId xmlns:a16="http://schemas.microsoft.com/office/drawing/2014/main" id="{14708A3C-54C2-A26C-DA93-E57753F4F7AC}"/>
              </a:ext>
            </a:extLst>
          </p:cNvPr>
          <p:cNvPicPr>
            <a:picLocks noChangeAspect="1"/>
          </p:cNvPicPr>
          <p:nvPr/>
        </p:nvPicPr>
        <p:blipFill>
          <a:blip r:embed="rId3"/>
          <a:stretch>
            <a:fillRect/>
          </a:stretch>
        </p:blipFill>
        <p:spPr>
          <a:xfrm>
            <a:off x="0" y="0"/>
            <a:ext cx="12192000" cy="6858000"/>
          </a:xfrm>
          <a:prstGeom prst="rect">
            <a:avLst/>
          </a:prstGeom>
        </p:spPr>
      </p:pic>
      <p:sp>
        <p:nvSpPr>
          <p:cNvPr id="7" name="Rounded Rectangle 6">
            <a:extLst>
              <a:ext uri="{FF2B5EF4-FFF2-40B4-BE49-F238E27FC236}">
                <a16:creationId xmlns:a16="http://schemas.microsoft.com/office/drawing/2014/main" id="{DCBD5C2C-EE01-6891-6D8D-113FE4FE43D8}"/>
              </a:ext>
            </a:extLst>
          </p:cNvPr>
          <p:cNvSpPr/>
          <p:nvPr/>
        </p:nvSpPr>
        <p:spPr>
          <a:xfrm>
            <a:off x="6350" y="0"/>
            <a:ext cx="12185650" cy="6861175"/>
          </a:xfrm>
          <a:prstGeom prst="roundRect">
            <a:avLst>
              <a:gd name="adj" fmla="val 1380"/>
            </a:avLst>
          </a:prstGeom>
          <a:solidFill>
            <a:schemeClr val="accent1">
              <a:alpha val="0"/>
            </a:schemeClr>
          </a:solidFill>
          <a:ln w="1016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icture 5">
            <a:extLst>
              <a:ext uri="{FF2B5EF4-FFF2-40B4-BE49-F238E27FC236}">
                <a16:creationId xmlns:a16="http://schemas.microsoft.com/office/drawing/2014/main" id="{4C559632-1A53-9003-CE15-35D93BC9EAC0}"/>
              </a:ext>
            </a:extLst>
          </p:cNvPr>
          <p:cNvPicPr>
            <a:picLocks noChangeAspect="1"/>
          </p:cNvPicPr>
          <p:nvPr/>
        </p:nvPicPr>
        <p:blipFill>
          <a:blip r:embed="rId4"/>
          <a:stretch>
            <a:fillRect/>
          </a:stretch>
        </p:blipFill>
        <p:spPr>
          <a:xfrm>
            <a:off x="11320254" y="-758333"/>
            <a:ext cx="3384283" cy="8374665"/>
          </a:xfrm>
          <a:prstGeom prst="rect">
            <a:avLst/>
          </a:prstGeom>
        </p:spPr>
      </p:pic>
      <p:sp>
        <p:nvSpPr>
          <p:cNvPr id="9" name="Rounded Rectangle 8">
            <a:hlinkClick r:id="rId5" action="ppaction://hlinksldjump"/>
            <a:extLst>
              <a:ext uri="{FF2B5EF4-FFF2-40B4-BE49-F238E27FC236}">
                <a16:creationId xmlns:a16="http://schemas.microsoft.com/office/drawing/2014/main" id="{5255B775-79C6-6478-01C1-97D14551307E}"/>
              </a:ext>
            </a:extLst>
          </p:cNvPr>
          <p:cNvSpPr/>
          <p:nvPr/>
        </p:nvSpPr>
        <p:spPr>
          <a:xfrm>
            <a:off x="6573909" y="4576697"/>
            <a:ext cx="903851" cy="428120"/>
          </a:xfrm>
          <a:prstGeom prst="roundRect">
            <a:avLst>
              <a:gd name="adj" fmla="val 50000"/>
            </a:avLst>
          </a:prstGeom>
          <a:solidFill>
            <a:srgbClr val="66A3BF"/>
          </a:solidFill>
          <a:ln>
            <a:noFill/>
          </a:ln>
          <a:effectLst>
            <a:outerShdw blurRad="50800" dist="21034" dir="5400000" sx="95000" sy="95000" algn="ctr" rotWithShape="0">
              <a:schemeClr val="tx1">
                <a:alpha val="63000"/>
              </a:schemeClr>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noProof="0" dirty="0">
                <a:solidFill>
                  <a:schemeClr val="bg1"/>
                </a:solidFill>
                <a:latin typeface="Calibri" panose="020F0502020204030204" pitchFamily="34" charset="0"/>
                <a:cs typeface="Calibri" panose="020F0502020204030204" pitchFamily="34" charset="0"/>
              </a:rPr>
              <a:t>Nästa</a:t>
            </a:r>
          </a:p>
        </p:txBody>
      </p:sp>
      <p:sp>
        <p:nvSpPr>
          <p:cNvPr id="16" name="Rounded Rectangle 15">
            <a:hlinkClick r:id="rId6" action="ppaction://hlinksldjump"/>
            <a:extLst>
              <a:ext uri="{FF2B5EF4-FFF2-40B4-BE49-F238E27FC236}">
                <a16:creationId xmlns:a16="http://schemas.microsoft.com/office/drawing/2014/main" id="{1422AFB4-2AED-1C62-B975-AD2ED23F2323}"/>
              </a:ext>
            </a:extLst>
          </p:cNvPr>
          <p:cNvSpPr/>
          <p:nvPr/>
        </p:nvSpPr>
        <p:spPr>
          <a:xfrm>
            <a:off x="172721" y="157927"/>
            <a:ext cx="690879"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Meny</a:t>
            </a:r>
          </a:p>
        </p:txBody>
      </p:sp>
      <p:grpSp>
        <p:nvGrpSpPr>
          <p:cNvPr id="2" name="Group 1">
            <a:extLst>
              <a:ext uri="{FF2B5EF4-FFF2-40B4-BE49-F238E27FC236}">
                <a16:creationId xmlns:a16="http://schemas.microsoft.com/office/drawing/2014/main" id="{D4697DDE-F481-0AEF-572E-CF4FE66BA077}"/>
              </a:ext>
            </a:extLst>
          </p:cNvPr>
          <p:cNvGrpSpPr/>
          <p:nvPr/>
        </p:nvGrpSpPr>
        <p:grpSpPr>
          <a:xfrm>
            <a:off x="6096000" y="2153095"/>
            <a:ext cx="2578100" cy="570419"/>
            <a:chOff x="2730619" y="617186"/>
            <a:chExt cx="2578100" cy="570419"/>
          </a:xfrm>
        </p:grpSpPr>
        <p:sp>
          <p:nvSpPr>
            <p:cNvPr id="3" name="Rounded Rectangle 2">
              <a:extLst>
                <a:ext uri="{FF2B5EF4-FFF2-40B4-BE49-F238E27FC236}">
                  <a16:creationId xmlns:a16="http://schemas.microsoft.com/office/drawing/2014/main" id="{D17577AD-4871-14F9-F003-E6CC5B37CACF}"/>
                </a:ext>
              </a:extLst>
            </p:cNvPr>
            <p:cNvSpPr/>
            <p:nvPr/>
          </p:nvSpPr>
          <p:spPr>
            <a:xfrm>
              <a:off x="2969849" y="755162"/>
              <a:ext cx="2338870" cy="326235"/>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sv-SE" sz="1200" noProof="0" dirty="0">
                  <a:solidFill>
                    <a:schemeClr val="tx1">
                      <a:lumMod val="75000"/>
                      <a:lumOff val="25000"/>
                    </a:schemeClr>
                  </a:solidFill>
                  <a:latin typeface="Calibri" panose="020F0502020204030204" pitchFamily="34" charset="0"/>
                  <a:cs typeface="Calibri" panose="020F0502020204030204" pitchFamily="34" charset="0"/>
                </a:rPr>
                <a:t>Välkomna till Morgonstaden</a:t>
              </a:r>
            </a:p>
          </p:txBody>
        </p:sp>
        <p:sp>
          <p:nvSpPr>
            <p:cNvPr id="4" name="Rounded Rectangle 3">
              <a:hlinkClick r:id="rId7" action="ppaction://hlinksldjump"/>
              <a:extLst>
                <a:ext uri="{FF2B5EF4-FFF2-40B4-BE49-F238E27FC236}">
                  <a16:creationId xmlns:a16="http://schemas.microsoft.com/office/drawing/2014/main" id="{65A8ACE3-8142-4887-101F-385B4FC88F7B}"/>
                </a:ext>
              </a:extLst>
            </p:cNvPr>
            <p:cNvSpPr/>
            <p:nvPr/>
          </p:nvSpPr>
          <p:spPr>
            <a:xfrm>
              <a:off x="2730619" y="617186"/>
              <a:ext cx="568979" cy="570419"/>
            </a:xfrm>
            <a:prstGeom prst="roundRect">
              <a:avLst>
                <a:gd name="adj" fmla="val 50000"/>
              </a:avLst>
            </a:prstGeom>
            <a:solidFill>
              <a:schemeClr val="bg1">
                <a:alpha val="91199"/>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noProof="0" dirty="0">
                  <a:solidFill>
                    <a:schemeClr val="tx1"/>
                  </a:solidFill>
                  <a:latin typeface="Calibri" panose="020F0502020204030204" pitchFamily="34" charset="0"/>
                  <a:cs typeface="Calibri" panose="020F0502020204030204" pitchFamily="34" charset="0"/>
                </a:rPr>
                <a:t>i</a:t>
              </a:r>
              <a:endParaRPr lang="sv-SE" sz="3000" noProof="0" dirty="0">
                <a:solidFill>
                  <a:schemeClr val="tx1"/>
                </a:solidFill>
                <a:latin typeface="Calibri" panose="020F0502020204030204" pitchFamily="34" charset="0"/>
                <a:cs typeface="Calibri" panose="020F0502020204030204" pitchFamily="34" charset="0"/>
              </a:endParaRPr>
            </a:p>
          </p:txBody>
        </p:sp>
      </p:grpSp>
      <p:sp>
        <p:nvSpPr>
          <p:cNvPr id="8" name="Rounded Rectangle 7">
            <a:hlinkClick r:id="rId8" action="ppaction://hlinksldjump"/>
            <a:extLst>
              <a:ext uri="{FF2B5EF4-FFF2-40B4-BE49-F238E27FC236}">
                <a16:creationId xmlns:a16="http://schemas.microsoft.com/office/drawing/2014/main" id="{BCF03994-DC46-1AF0-81FD-FF7C00151103}"/>
              </a:ext>
            </a:extLst>
          </p:cNvPr>
          <p:cNvSpPr/>
          <p:nvPr/>
        </p:nvSpPr>
        <p:spPr>
          <a:xfrm>
            <a:off x="172720" y="6352403"/>
            <a:ext cx="808587" cy="347670"/>
          </a:xfrm>
          <a:prstGeom prst="roundRect">
            <a:avLst>
              <a:gd name="adj" fmla="val 50000"/>
            </a:avLst>
          </a:prstGeom>
          <a:solidFill>
            <a:schemeClr val="bg1">
              <a:alpha val="74000"/>
            </a:schemeClr>
          </a:solidFill>
          <a:ln>
            <a:noFill/>
          </a:ln>
          <a:effectLst>
            <a:outerShdw blurRad="50800" dist="21034" dir="5400000" sx="95000" sy="95000" algn="ctr" rotWithShape="0">
              <a:schemeClr val="bg1"/>
            </a:outerShdw>
            <a:reflection stA="0" endPos="65000" dist="50800" dir="5400000" sy="-100000" algn="bl" rotWithShape="0"/>
            <a:softEdge rad="0"/>
          </a:effectLst>
          <a:scene3d>
            <a:camera prst="orthographicFront"/>
            <a:lightRig rig="threePt" dir="t"/>
          </a:scene3d>
          <a:sp3d>
            <a:bevelB w="139700" h="139700" prst="divo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noProof="0" dirty="0">
                <a:solidFill>
                  <a:schemeClr val="tx1">
                    <a:lumMod val="75000"/>
                    <a:lumOff val="25000"/>
                  </a:schemeClr>
                </a:solidFill>
                <a:latin typeface="Calibri" panose="020F0502020204030204" pitchFamily="34" charset="0"/>
                <a:cs typeface="Calibri" panose="020F0502020204030204" pitchFamily="34" charset="0"/>
              </a:rPr>
              <a:t>Tillbaka</a:t>
            </a:r>
          </a:p>
        </p:txBody>
      </p:sp>
    </p:spTree>
    <p:extLst>
      <p:ext uri="{BB962C8B-B14F-4D97-AF65-F5344CB8AC3E}">
        <p14:creationId xmlns:p14="http://schemas.microsoft.com/office/powerpoint/2010/main" val="4140821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75AE7-FAB0-2983-0929-1E30D41296F0}"/>
            </a:ext>
          </a:extLst>
        </p:cNvPr>
        <p:cNvGrpSpPr/>
        <p:nvPr/>
      </p:nvGrpSpPr>
      <p:grpSpPr>
        <a:xfrm>
          <a:off x="0" y="0"/>
          <a:ext cx="0" cy="0"/>
          <a:chOff x="0" y="0"/>
          <a:chExt cx="0" cy="0"/>
        </a:xfrm>
      </p:grpSpPr>
      <p:pic>
        <p:nvPicPr>
          <p:cNvPr id="3" name="Picture 2" descr="Aerial view of a city with fog&#10;&#10;AI-generated content may be incorrect.">
            <a:extLst>
              <a:ext uri="{FF2B5EF4-FFF2-40B4-BE49-F238E27FC236}">
                <a16:creationId xmlns:a16="http://schemas.microsoft.com/office/drawing/2014/main" id="{86DDAECF-6433-B3BB-E934-D077CD52B632}"/>
              </a:ext>
            </a:extLst>
          </p:cNvPr>
          <p:cNvPicPr>
            <a:picLocks noChangeAspect="1"/>
          </p:cNvPicPr>
          <p:nvPr/>
        </p:nvPicPr>
        <p:blipFill>
          <a:blip r:embed="rId3"/>
          <a:stretch>
            <a:fillRect/>
          </a:stretch>
        </p:blipFill>
        <p:spPr>
          <a:xfrm>
            <a:off x="-9364134" y="-83903"/>
            <a:ext cx="12490322" cy="7025806"/>
          </a:xfrm>
          <a:prstGeom prst="rect">
            <a:avLst/>
          </a:prstGeom>
        </p:spPr>
      </p:pic>
      <p:pic>
        <p:nvPicPr>
          <p:cNvPr id="5" name="Picture 4">
            <a:extLst>
              <a:ext uri="{FF2B5EF4-FFF2-40B4-BE49-F238E27FC236}">
                <a16:creationId xmlns:a16="http://schemas.microsoft.com/office/drawing/2014/main" id="{9D6E2F96-CEDA-B4AD-7977-235553A97437}"/>
              </a:ext>
            </a:extLst>
          </p:cNvPr>
          <p:cNvPicPr>
            <a:picLocks noGrp="1" noRot="1" noChangeAspect="1" noMove="1" noResize="1" noEditPoints="1" noAdjustHandles="1" noChangeArrowheads="1" noChangeShapeType="1" noCrop="1"/>
          </p:cNvPicPr>
          <p:nvPr/>
        </p:nvPicPr>
        <p:blipFill>
          <a:blip r:embed="rId4"/>
          <a:stretch>
            <a:fillRect/>
          </a:stretch>
        </p:blipFill>
        <p:spPr>
          <a:xfrm>
            <a:off x="651626" y="0"/>
            <a:ext cx="2771299" cy="6857789"/>
          </a:xfrm>
          <a:prstGeom prst="rect">
            <a:avLst/>
          </a:prstGeom>
        </p:spPr>
      </p:pic>
      <p:pic>
        <p:nvPicPr>
          <p:cNvPr id="7" name="Picture 6" descr="A white arrow in a circle&#10;&#10;AI-generated content may be incorrect.">
            <a:hlinkClick r:id="rId5" action="ppaction://hlinksldjump"/>
            <a:extLst>
              <a:ext uri="{FF2B5EF4-FFF2-40B4-BE49-F238E27FC236}">
                <a16:creationId xmlns:a16="http://schemas.microsoft.com/office/drawing/2014/main" id="{A45CBAF4-ECB0-A07C-9398-D86A8E19971F}"/>
              </a:ext>
            </a:extLst>
          </p:cNvPr>
          <p:cNvPicPr>
            <a:picLocks noChangeAspect="1"/>
          </p:cNvPicPr>
          <p:nvPr/>
        </p:nvPicPr>
        <p:blipFill>
          <a:blip r:embed="rId6"/>
          <a:stretch>
            <a:fillRect/>
          </a:stretch>
        </p:blipFill>
        <p:spPr>
          <a:xfrm>
            <a:off x="1191544" y="3243263"/>
            <a:ext cx="561975" cy="557213"/>
          </a:xfrm>
          <a:prstGeom prst="rect">
            <a:avLst/>
          </a:prstGeom>
        </p:spPr>
      </p:pic>
      <p:sp>
        <p:nvSpPr>
          <p:cNvPr id="23" name="Rectangle 22">
            <a:extLst>
              <a:ext uri="{FF2B5EF4-FFF2-40B4-BE49-F238E27FC236}">
                <a16:creationId xmlns:a16="http://schemas.microsoft.com/office/drawing/2014/main" id="{C9AD2171-851B-3ECF-37DF-39E62AAD5A77}"/>
              </a:ext>
            </a:extLst>
          </p:cNvPr>
          <p:cNvSpPr/>
          <p:nvPr/>
        </p:nvSpPr>
        <p:spPr>
          <a:xfrm>
            <a:off x="1049866" y="3208865"/>
            <a:ext cx="677333" cy="626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dirty="0"/>
          </a:p>
        </p:txBody>
      </p:sp>
      <p:pic>
        <p:nvPicPr>
          <p:cNvPr id="6" name="Platshållare för bild 5" descr="En bild som visar utomhus, träd, vatten, sjö&#10;&#10;AI-genererat innehåll kan vara felaktigt.">
            <a:extLst>
              <a:ext uri="{FF2B5EF4-FFF2-40B4-BE49-F238E27FC236}">
                <a16:creationId xmlns:a16="http://schemas.microsoft.com/office/drawing/2014/main" id="{9B6D4E40-A98E-480D-F8B6-67B2E325C21B}"/>
              </a:ext>
            </a:extLst>
          </p:cNvPr>
          <p:cNvPicPr>
            <a:picLocks noGrp="1" noChangeAspect="1"/>
          </p:cNvPicPr>
          <p:nvPr>
            <p:ph type="pic" sz="quarter" idx="19"/>
          </p:nvPr>
        </p:nvPicPr>
        <p:blipFill>
          <a:blip r:embed="rId7"/>
          <a:srcRect l="21988" r="21988"/>
          <a:stretch>
            <a:fillRect/>
          </a:stretch>
        </p:blipFill>
        <p:spPr/>
      </p:pic>
      <p:sp>
        <p:nvSpPr>
          <p:cNvPr id="65" name="Picture Placeholder 64">
            <a:extLst>
              <a:ext uri="{FF2B5EF4-FFF2-40B4-BE49-F238E27FC236}">
                <a16:creationId xmlns:a16="http://schemas.microsoft.com/office/drawing/2014/main" id="{C765BD16-AE7F-6920-052F-68EA7B37CA50}"/>
              </a:ext>
            </a:extLst>
          </p:cNvPr>
          <p:cNvSpPr>
            <a:spLocks noGrp="1"/>
          </p:cNvSpPr>
          <p:nvPr>
            <p:ph type="pic" sz="quarter" idx="21"/>
          </p:nvPr>
        </p:nvSpPr>
        <p:spPr>
          <a:xfrm>
            <a:off x="8612372" y="5253286"/>
            <a:ext cx="3579628" cy="1620207"/>
          </a:xfrm>
        </p:spPr>
        <p:txBody>
          <a:bodyPr/>
          <a:lstStyle/>
          <a:p>
            <a:endParaRPr lang="sv-SE" noProof="0" dirty="0"/>
          </a:p>
        </p:txBody>
      </p:sp>
      <p:sp>
        <p:nvSpPr>
          <p:cNvPr id="64" name="Text Placeholder 63">
            <a:extLst>
              <a:ext uri="{FF2B5EF4-FFF2-40B4-BE49-F238E27FC236}">
                <a16:creationId xmlns:a16="http://schemas.microsoft.com/office/drawing/2014/main" id="{23229A67-0BF6-7C02-860E-E934497EF96D}"/>
              </a:ext>
            </a:extLst>
          </p:cNvPr>
          <p:cNvSpPr>
            <a:spLocks noGrp="1"/>
          </p:cNvSpPr>
          <p:nvPr>
            <p:ph type="body" sz="quarter" idx="20"/>
          </p:nvPr>
        </p:nvSpPr>
        <p:spPr>
          <a:xfrm>
            <a:off x="8931582" y="5657640"/>
            <a:ext cx="3260418" cy="1075581"/>
          </a:xfrm>
        </p:spPr>
        <p:txBody>
          <a:bodyPr>
            <a:normAutofit/>
          </a:bodyPr>
          <a:lstStyle/>
          <a:p>
            <a:pPr algn="l"/>
            <a:r>
              <a:rPr lang="sv-SE" sz="2200" noProof="0" dirty="0"/>
              <a:t>Här står positiva exempel från när och fjärran.</a:t>
            </a:r>
          </a:p>
        </p:txBody>
      </p:sp>
      <p:sp>
        <p:nvSpPr>
          <p:cNvPr id="67" name="Text Placeholder 66">
            <a:extLst>
              <a:ext uri="{FF2B5EF4-FFF2-40B4-BE49-F238E27FC236}">
                <a16:creationId xmlns:a16="http://schemas.microsoft.com/office/drawing/2014/main" id="{C576F4CF-B3C6-4AE4-503E-3EE445291112}"/>
              </a:ext>
            </a:extLst>
          </p:cNvPr>
          <p:cNvSpPr>
            <a:spLocks noGrp="1"/>
          </p:cNvSpPr>
          <p:nvPr>
            <p:ph type="body" sz="quarter" idx="24"/>
          </p:nvPr>
        </p:nvSpPr>
        <p:spPr>
          <a:xfrm>
            <a:off x="2244725" y="5240587"/>
            <a:ext cx="3859213" cy="813062"/>
          </a:xfrm>
        </p:spPr>
        <p:txBody>
          <a:bodyPr>
            <a:normAutofit/>
          </a:bodyPr>
          <a:lstStyle/>
          <a:p>
            <a:r>
              <a:rPr lang="sv-SE" noProof="0" dirty="0"/>
              <a:t>Här står förslag på diskussionspunkter för helklass eller smågrupper.</a:t>
            </a:r>
          </a:p>
        </p:txBody>
      </p:sp>
      <p:sp>
        <p:nvSpPr>
          <p:cNvPr id="68" name="Text Placeholder 67">
            <a:extLst>
              <a:ext uri="{FF2B5EF4-FFF2-40B4-BE49-F238E27FC236}">
                <a16:creationId xmlns:a16="http://schemas.microsoft.com/office/drawing/2014/main" id="{C4BFBA70-0E59-3A89-4CF7-D8F642468554}"/>
              </a:ext>
            </a:extLst>
          </p:cNvPr>
          <p:cNvSpPr>
            <a:spLocks noGrp="1"/>
          </p:cNvSpPr>
          <p:nvPr>
            <p:ph type="body" sz="quarter" idx="25"/>
          </p:nvPr>
        </p:nvSpPr>
        <p:spPr>
          <a:xfrm>
            <a:off x="2244725" y="1808163"/>
            <a:ext cx="3859213" cy="2881824"/>
          </a:xfrm>
        </p:spPr>
        <p:txBody>
          <a:bodyPr>
            <a:normAutofit/>
          </a:bodyPr>
          <a:lstStyle/>
          <a:p>
            <a:r>
              <a:rPr lang="sv-SE" noProof="0" dirty="0">
                <a:solidFill>
                  <a:srgbClr val="000000"/>
                </a:solidFill>
                <a:ea typeface="Calibri" panose="020F0502020204030204" pitchFamily="34" charset="0"/>
              </a:rPr>
              <a:t>Följ med på en resa in i framtiden. Till år 2045, där vi målar om vår stad och visar hur vi kan transportera oss smartare och på så sätt frigöra plats för att umgås, röra på oss och bara vara.</a:t>
            </a:r>
          </a:p>
          <a:p>
            <a:r>
              <a:rPr lang="sv-SE" noProof="1">
                <a:ea typeface="Calibri" panose="020F0502020204030204" pitchFamily="34" charset="0"/>
              </a:rPr>
              <a:t>I inforutor som den här berättar vi om hur denna omvandling kan ske.</a:t>
            </a:r>
          </a:p>
        </p:txBody>
      </p:sp>
      <p:pic>
        <p:nvPicPr>
          <p:cNvPr id="52" name="Picture 51" descr="A blue circle with white text boxes&#10;&#10;AI-generated content may be incorrect.">
            <a:extLst>
              <a:ext uri="{FF2B5EF4-FFF2-40B4-BE49-F238E27FC236}">
                <a16:creationId xmlns:a16="http://schemas.microsoft.com/office/drawing/2014/main" id="{E67D256D-8D7A-4D30-BB98-25D38B46E524}"/>
              </a:ext>
            </a:extLst>
          </p:cNvPr>
          <p:cNvPicPr>
            <a:picLocks noChangeAspect="1"/>
          </p:cNvPicPr>
          <p:nvPr/>
        </p:nvPicPr>
        <p:blipFill>
          <a:blip r:embed="rId8"/>
          <a:stretch>
            <a:fillRect/>
          </a:stretch>
        </p:blipFill>
        <p:spPr>
          <a:xfrm>
            <a:off x="1724276" y="5313404"/>
            <a:ext cx="403343" cy="407930"/>
          </a:xfrm>
          <a:prstGeom prst="rect">
            <a:avLst/>
          </a:prstGeom>
        </p:spPr>
      </p:pic>
      <p:sp>
        <p:nvSpPr>
          <p:cNvPr id="2" name="Rubrik 1">
            <a:extLst>
              <a:ext uri="{FF2B5EF4-FFF2-40B4-BE49-F238E27FC236}">
                <a16:creationId xmlns:a16="http://schemas.microsoft.com/office/drawing/2014/main" id="{686CC40C-50AD-918B-841B-9F0BAAF83040}"/>
              </a:ext>
            </a:extLst>
          </p:cNvPr>
          <p:cNvSpPr>
            <a:spLocks noGrp="1"/>
          </p:cNvSpPr>
          <p:nvPr>
            <p:ph type="title"/>
          </p:nvPr>
        </p:nvSpPr>
        <p:spPr>
          <a:xfrm>
            <a:off x="2244725" y="620050"/>
            <a:ext cx="3867151" cy="912813"/>
          </a:xfrm>
        </p:spPr>
        <p:txBody>
          <a:bodyPr>
            <a:normAutofit fontScale="90000"/>
          </a:bodyPr>
          <a:lstStyle/>
          <a:p>
            <a:r>
              <a:rPr lang="sv-SE" noProof="0" dirty="0"/>
              <a:t>Välkomna till Morgonstaden</a:t>
            </a:r>
          </a:p>
        </p:txBody>
      </p:sp>
    </p:spTree>
    <p:extLst>
      <p:ext uri="{BB962C8B-B14F-4D97-AF65-F5344CB8AC3E}">
        <p14:creationId xmlns:p14="http://schemas.microsoft.com/office/powerpoint/2010/main" val="14116358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ADCC9-A074-B586-40F3-A6BC7AD15645}"/>
            </a:ext>
          </a:extLst>
        </p:cNvPr>
        <p:cNvGrpSpPr/>
        <p:nvPr/>
      </p:nvGrpSpPr>
      <p:grpSpPr>
        <a:xfrm>
          <a:off x="0" y="0"/>
          <a:ext cx="0" cy="0"/>
          <a:chOff x="0" y="0"/>
          <a:chExt cx="0" cy="0"/>
        </a:xfrm>
      </p:grpSpPr>
      <p:pic>
        <p:nvPicPr>
          <p:cNvPr id="13" name="Platshållare för bild 12" descr="En bild som visar utomhus, klädsel, fotbeklädnader, byggnad&#10;&#10;AI-genererat innehåll kan vara felaktigt.">
            <a:extLst>
              <a:ext uri="{FF2B5EF4-FFF2-40B4-BE49-F238E27FC236}">
                <a16:creationId xmlns:a16="http://schemas.microsoft.com/office/drawing/2014/main" id="{D1C3EDFB-57E4-8234-2059-6DCC730ABACC}"/>
              </a:ext>
            </a:extLst>
          </p:cNvPr>
          <p:cNvPicPr>
            <a:picLocks noGrp="1" noChangeAspect="1"/>
          </p:cNvPicPr>
          <p:nvPr>
            <p:ph type="pic" sz="quarter" idx="19"/>
          </p:nvPr>
        </p:nvPicPr>
        <p:blipFill>
          <a:blip r:embed="rId3"/>
          <a:srcRect l="14015" r="30045"/>
          <a:stretch>
            <a:fillRect/>
          </a:stretch>
        </p:blipFill>
        <p:spPr>
          <a:xfrm>
            <a:off x="6702792" y="6350"/>
            <a:ext cx="5489208" cy="5511019"/>
          </a:xfrm>
        </p:spPr>
      </p:pic>
      <p:pic>
        <p:nvPicPr>
          <p:cNvPr id="3" name="Content Placeholder 5" descr="Aerial view of a city with cars parked in a parking lot&#10;&#10;AI-generated content may be incorrect.">
            <a:extLst>
              <a:ext uri="{FF2B5EF4-FFF2-40B4-BE49-F238E27FC236}">
                <a16:creationId xmlns:a16="http://schemas.microsoft.com/office/drawing/2014/main" id="{F05EC330-41B6-D4BA-C3D5-F6789171DE47}"/>
              </a:ext>
            </a:extLst>
          </p:cNvPr>
          <p:cNvPicPr>
            <a:picLocks noChangeAspect="1"/>
          </p:cNvPicPr>
          <p:nvPr/>
        </p:nvPicPr>
        <p:blipFill>
          <a:blip r:embed="rId4"/>
          <a:stretch>
            <a:fillRect/>
          </a:stretch>
        </p:blipFill>
        <p:spPr>
          <a:xfrm>
            <a:off x="-9234091" y="-37195"/>
            <a:ext cx="12324249" cy="6932390"/>
          </a:xfrm>
          <a:prstGeom prst="rect">
            <a:avLst/>
          </a:prstGeom>
        </p:spPr>
      </p:pic>
      <p:pic>
        <p:nvPicPr>
          <p:cNvPr id="67" name="Picture 66">
            <a:extLst>
              <a:ext uri="{FF2B5EF4-FFF2-40B4-BE49-F238E27FC236}">
                <a16:creationId xmlns:a16="http://schemas.microsoft.com/office/drawing/2014/main" id="{09E41C6B-B0FE-2282-314A-2A32801F44DC}"/>
              </a:ext>
            </a:extLst>
          </p:cNvPr>
          <p:cNvPicPr>
            <a:picLocks noChangeAspect="1"/>
          </p:cNvPicPr>
          <p:nvPr/>
        </p:nvPicPr>
        <p:blipFill>
          <a:blip r:embed="rId5"/>
          <a:stretch>
            <a:fillRect/>
          </a:stretch>
        </p:blipFill>
        <p:spPr>
          <a:xfrm>
            <a:off x="668110" y="8323"/>
            <a:ext cx="2771299" cy="6857789"/>
          </a:xfrm>
          <a:prstGeom prst="rect">
            <a:avLst/>
          </a:prstGeom>
        </p:spPr>
      </p:pic>
      <p:sp>
        <p:nvSpPr>
          <p:cNvPr id="7" name="Picture Placeholder 6">
            <a:extLst>
              <a:ext uri="{FF2B5EF4-FFF2-40B4-BE49-F238E27FC236}">
                <a16:creationId xmlns:a16="http://schemas.microsoft.com/office/drawing/2014/main" id="{CBE65ED8-5413-C93B-8AB5-C8938D87DEDD}"/>
              </a:ext>
            </a:extLst>
          </p:cNvPr>
          <p:cNvSpPr>
            <a:spLocks noGrp="1"/>
          </p:cNvSpPr>
          <p:nvPr>
            <p:ph type="pic" sz="quarter" idx="21"/>
          </p:nvPr>
        </p:nvSpPr>
        <p:spPr>
          <a:xfrm>
            <a:off x="8668700" y="4986185"/>
            <a:ext cx="3523299" cy="1878164"/>
          </a:xfrm>
        </p:spPr>
        <p:txBody>
          <a:bodyPr/>
          <a:lstStyle/>
          <a:p>
            <a:endParaRPr lang="sv-SE" noProof="0" dirty="0"/>
          </a:p>
        </p:txBody>
      </p:sp>
      <p:sp>
        <p:nvSpPr>
          <p:cNvPr id="6" name="Text Placeholder 5">
            <a:extLst>
              <a:ext uri="{FF2B5EF4-FFF2-40B4-BE49-F238E27FC236}">
                <a16:creationId xmlns:a16="http://schemas.microsoft.com/office/drawing/2014/main" id="{1F85BF84-C4D4-75AA-AAAC-271C39CBBEEC}"/>
              </a:ext>
            </a:extLst>
          </p:cNvPr>
          <p:cNvSpPr>
            <a:spLocks noGrp="1"/>
          </p:cNvSpPr>
          <p:nvPr>
            <p:ph type="body" sz="quarter" idx="20"/>
          </p:nvPr>
        </p:nvSpPr>
        <p:spPr>
          <a:xfrm>
            <a:off x="8946988" y="5243710"/>
            <a:ext cx="3125973" cy="1337714"/>
          </a:xfrm>
        </p:spPr>
        <p:txBody>
          <a:bodyPr>
            <a:normAutofit/>
          </a:bodyPr>
          <a:lstStyle/>
          <a:p>
            <a:pPr algn="l"/>
            <a:r>
              <a:rPr lang="sv-SE" sz="2200" b="0" i="0" u="none" strike="noStrike" noProof="0" dirty="0">
                <a:effectLst/>
                <a:latin typeface="-webkit-standard"/>
              </a:rPr>
              <a:t>I Paris har 500 gator gjorts bilfria och 60 000 parkeringsplatser tagits bort.</a:t>
            </a:r>
            <a:endParaRPr lang="sv-SE" sz="2200" noProof="0" dirty="0"/>
          </a:p>
        </p:txBody>
      </p:sp>
      <p:sp>
        <p:nvSpPr>
          <p:cNvPr id="9" name="Text Placeholder 8">
            <a:extLst>
              <a:ext uri="{FF2B5EF4-FFF2-40B4-BE49-F238E27FC236}">
                <a16:creationId xmlns:a16="http://schemas.microsoft.com/office/drawing/2014/main" id="{775556E2-46E3-2A1D-842B-AFCAF8FBF258}"/>
              </a:ext>
            </a:extLst>
          </p:cNvPr>
          <p:cNvSpPr>
            <a:spLocks noGrp="1"/>
          </p:cNvSpPr>
          <p:nvPr>
            <p:ph type="body" sz="quarter" idx="24"/>
          </p:nvPr>
        </p:nvSpPr>
        <p:spPr>
          <a:xfrm>
            <a:off x="2236786" y="5086293"/>
            <a:ext cx="4116755" cy="1078979"/>
          </a:xfrm>
        </p:spPr>
        <p:txBody>
          <a:bodyPr>
            <a:noAutofit/>
          </a:bodyPr>
          <a:lstStyle/>
          <a:p>
            <a:r>
              <a:rPr lang="sv-SE" noProof="0" dirty="0"/>
              <a:t>Vilka för- och nackdelar finns det med bilfria gator?</a:t>
            </a:r>
          </a:p>
        </p:txBody>
      </p:sp>
      <p:sp>
        <p:nvSpPr>
          <p:cNvPr id="10" name="Text Placeholder 9">
            <a:extLst>
              <a:ext uri="{FF2B5EF4-FFF2-40B4-BE49-F238E27FC236}">
                <a16:creationId xmlns:a16="http://schemas.microsoft.com/office/drawing/2014/main" id="{60E157EA-9B96-E94A-A560-EF8F81327A82}"/>
              </a:ext>
            </a:extLst>
          </p:cNvPr>
          <p:cNvSpPr>
            <a:spLocks noGrp="1"/>
          </p:cNvSpPr>
          <p:nvPr>
            <p:ph type="body" sz="quarter" idx="25"/>
          </p:nvPr>
        </p:nvSpPr>
        <p:spPr/>
        <p:txBody>
          <a:bodyPr/>
          <a:lstStyle/>
          <a:p>
            <a:r>
              <a:rPr lang="sv-SE" b="0" i="0" u="none" strike="noStrike" noProof="0" dirty="0">
                <a:solidFill>
                  <a:srgbClr val="000000"/>
                </a:solidFill>
                <a:effectLst/>
                <a:ea typeface="Calibri" panose="020F0502020204030204" pitchFamily="34" charset="0"/>
              </a:rPr>
              <a:t>Gator och parkeringsplatser tar idag upp över 80% av det offentliga rummet i svenska städer.</a:t>
            </a:r>
          </a:p>
          <a:p>
            <a:r>
              <a:rPr lang="sv-SE" b="0" i="0" u="none" strike="noStrike" noProof="0" dirty="0">
                <a:solidFill>
                  <a:srgbClr val="000000"/>
                </a:solidFill>
                <a:effectLst/>
                <a:ea typeface="Calibri" panose="020F0502020204030204" pitchFamily="34" charset="0"/>
              </a:rPr>
              <a:t>Bilar tar ca 60 gånger mer plats än tåg och ca 15 gånger mer plats än buss, för att transportera samma antal människor</a:t>
            </a:r>
            <a:r>
              <a:rPr lang="sv-SE" dirty="0">
                <a:solidFill>
                  <a:srgbClr val="000000"/>
                </a:solidFill>
                <a:ea typeface="Calibri" panose="020F0502020204030204" pitchFamily="34" charset="0"/>
              </a:rPr>
              <a:t>.</a:t>
            </a:r>
            <a:endParaRPr lang="sv-SE" noProof="0" dirty="0">
              <a:ea typeface="Calibri" panose="020F0502020204030204" pitchFamily="34" charset="0"/>
            </a:endParaRPr>
          </a:p>
        </p:txBody>
      </p:sp>
      <p:pic>
        <p:nvPicPr>
          <p:cNvPr id="35" name="Picture 34" descr="A white arrow in a circle&#10;&#10;AI-generated content may be incorrect.">
            <a:hlinkClick r:id="rId6" action="ppaction://hlinksldjump"/>
            <a:extLst>
              <a:ext uri="{FF2B5EF4-FFF2-40B4-BE49-F238E27FC236}">
                <a16:creationId xmlns:a16="http://schemas.microsoft.com/office/drawing/2014/main" id="{A3BBEA4E-066C-9661-DA15-BAB8D6966DB4}"/>
              </a:ext>
            </a:extLst>
          </p:cNvPr>
          <p:cNvPicPr>
            <a:picLocks noChangeAspect="1"/>
          </p:cNvPicPr>
          <p:nvPr/>
        </p:nvPicPr>
        <p:blipFill>
          <a:blip r:embed="rId7"/>
          <a:stretch>
            <a:fillRect/>
          </a:stretch>
        </p:blipFill>
        <p:spPr>
          <a:xfrm>
            <a:off x="1191544" y="3243263"/>
            <a:ext cx="561975" cy="557213"/>
          </a:xfrm>
          <a:prstGeom prst="rect">
            <a:avLst/>
          </a:prstGeom>
        </p:spPr>
      </p:pic>
      <p:pic>
        <p:nvPicPr>
          <p:cNvPr id="107" name="Picture 106" descr="A blue circle with white text boxes&#10;&#10;AI-generated content may be incorrect.">
            <a:extLst>
              <a:ext uri="{FF2B5EF4-FFF2-40B4-BE49-F238E27FC236}">
                <a16:creationId xmlns:a16="http://schemas.microsoft.com/office/drawing/2014/main" id="{D380730B-562E-A1C5-4AE5-2C01FDE254B1}"/>
              </a:ext>
            </a:extLst>
          </p:cNvPr>
          <p:cNvPicPr>
            <a:picLocks noChangeAspect="1"/>
          </p:cNvPicPr>
          <p:nvPr/>
        </p:nvPicPr>
        <p:blipFill>
          <a:blip r:embed="rId8"/>
          <a:stretch>
            <a:fillRect/>
          </a:stretch>
        </p:blipFill>
        <p:spPr>
          <a:xfrm>
            <a:off x="1682025" y="5055399"/>
            <a:ext cx="403343" cy="407930"/>
          </a:xfrm>
          <a:prstGeom prst="rect">
            <a:avLst/>
          </a:prstGeom>
        </p:spPr>
      </p:pic>
      <p:sp>
        <p:nvSpPr>
          <p:cNvPr id="2" name="Rubrik 1">
            <a:extLst>
              <a:ext uri="{FF2B5EF4-FFF2-40B4-BE49-F238E27FC236}">
                <a16:creationId xmlns:a16="http://schemas.microsoft.com/office/drawing/2014/main" id="{614620F2-EA34-0FEF-6114-261EB1AF2882}"/>
              </a:ext>
            </a:extLst>
          </p:cNvPr>
          <p:cNvSpPr>
            <a:spLocks noGrp="1"/>
          </p:cNvSpPr>
          <p:nvPr>
            <p:ph type="title"/>
          </p:nvPr>
        </p:nvSpPr>
        <p:spPr/>
        <p:txBody>
          <a:bodyPr/>
          <a:lstStyle/>
          <a:p>
            <a:r>
              <a:rPr lang="sv-SE" noProof="0" dirty="0"/>
              <a:t>Staden idag</a:t>
            </a:r>
          </a:p>
        </p:txBody>
      </p:sp>
    </p:spTree>
    <p:extLst>
      <p:ext uri="{BB962C8B-B14F-4D97-AF65-F5344CB8AC3E}">
        <p14:creationId xmlns:p14="http://schemas.microsoft.com/office/powerpoint/2010/main" val="384140254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E8198-5FE2-8D09-2A28-7DB412364B29}"/>
            </a:ext>
          </a:extLst>
        </p:cNvPr>
        <p:cNvGrpSpPr/>
        <p:nvPr/>
      </p:nvGrpSpPr>
      <p:grpSpPr>
        <a:xfrm>
          <a:off x="0" y="0"/>
          <a:ext cx="0" cy="0"/>
          <a:chOff x="0" y="0"/>
          <a:chExt cx="0" cy="0"/>
        </a:xfrm>
      </p:grpSpPr>
      <p:pic>
        <p:nvPicPr>
          <p:cNvPr id="3" name="Content Placeholder 5" descr="Aerial view of a city with cars parked in a parking lot&#10;&#10;AI-generated content may be incorrect.">
            <a:extLst>
              <a:ext uri="{FF2B5EF4-FFF2-40B4-BE49-F238E27FC236}">
                <a16:creationId xmlns:a16="http://schemas.microsoft.com/office/drawing/2014/main" id="{1022E97C-D0B1-6D93-DC78-8934EE2EAF25}"/>
              </a:ext>
            </a:extLst>
          </p:cNvPr>
          <p:cNvPicPr>
            <a:picLocks noChangeAspect="1"/>
          </p:cNvPicPr>
          <p:nvPr/>
        </p:nvPicPr>
        <p:blipFill>
          <a:blip r:embed="rId3"/>
          <a:stretch>
            <a:fillRect/>
          </a:stretch>
        </p:blipFill>
        <p:spPr>
          <a:xfrm>
            <a:off x="-9234091" y="-37195"/>
            <a:ext cx="12324249" cy="6932390"/>
          </a:xfrm>
          <a:prstGeom prst="rect">
            <a:avLst/>
          </a:prstGeom>
        </p:spPr>
      </p:pic>
      <p:pic>
        <p:nvPicPr>
          <p:cNvPr id="67" name="Picture 66">
            <a:extLst>
              <a:ext uri="{FF2B5EF4-FFF2-40B4-BE49-F238E27FC236}">
                <a16:creationId xmlns:a16="http://schemas.microsoft.com/office/drawing/2014/main" id="{BAFAB7FC-7BA4-9D33-D8CD-E5B31958D907}"/>
              </a:ext>
            </a:extLst>
          </p:cNvPr>
          <p:cNvPicPr>
            <a:picLocks noChangeAspect="1"/>
          </p:cNvPicPr>
          <p:nvPr/>
        </p:nvPicPr>
        <p:blipFill>
          <a:blip r:embed="rId4"/>
          <a:stretch>
            <a:fillRect/>
          </a:stretch>
        </p:blipFill>
        <p:spPr>
          <a:xfrm>
            <a:off x="668110" y="8323"/>
            <a:ext cx="2771299" cy="6857789"/>
          </a:xfrm>
          <a:prstGeom prst="rect">
            <a:avLst/>
          </a:prstGeom>
        </p:spPr>
      </p:pic>
      <p:pic>
        <p:nvPicPr>
          <p:cNvPr id="14" name="Platshållare för bild 13" descr="En bild som visar hjul, bil, fordon, Landfordon&#10;&#10;Automatiskt genererad beskrivning">
            <a:extLst>
              <a:ext uri="{FF2B5EF4-FFF2-40B4-BE49-F238E27FC236}">
                <a16:creationId xmlns:a16="http://schemas.microsoft.com/office/drawing/2014/main" id="{5B39E1D5-38C7-40F6-BBBE-AFBB33932E89}"/>
              </a:ext>
            </a:extLst>
          </p:cNvPr>
          <p:cNvPicPr preferRelativeResize="0">
            <a:picLocks noGrp="1" noChangeAspect="1"/>
          </p:cNvPicPr>
          <p:nvPr>
            <p:ph type="pic" sz="quarter" idx="19"/>
          </p:nvPr>
        </p:nvPicPr>
        <p:blipFill>
          <a:blip r:embed="rId5"/>
          <a:srcRect l="14657" r="23135"/>
          <a:stretch>
            <a:fillRect/>
          </a:stretch>
        </p:blipFill>
        <p:spPr>
          <a:xfrm>
            <a:off x="6702792" y="6350"/>
            <a:ext cx="5489208" cy="5511019"/>
          </a:xfrm>
        </p:spPr>
      </p:pic>
      <p:sp>
        <p:nvSpPr>
          <p:cNvPr id="26" name="Platshållare för bild 25">
            <a:extLst>
              <a:ext uri="{FF2B5EF4-FFF2-40B4-BE49-F238E27FC236}">
                <a16:creationId xmlns:a16="http://schemas.microsoft.com/office/drawing/2014/main" id="{0ADCEA86-6205-BDD6-6B01-2DAAC17BAF54}"/>
              </a:ext>
            </a:extLst>
          </p:cNvPr>
          <p:cNvSpPr>
            <a:spLocks noGrp="1"/>
          </p:cNvSpPr>
          <p:nvPr>
            <p:ph type="pic" sz="quarter" idx="21"/>
          </p:nvPr>
        </p:nvSpPr>
        <p:spPr>
          <a:xfrm>
            <a:off x="8275638" y="4761171"/>
            <a:ext cx="3916362" cy="2103179"/>
          </a:xfrm>
        </p:spPr>
        <p:txBody>
          <a:bodyPr/>
          <a:lstStyle/>
          <a:p>
            <a:endParaRPr lang="sv-SE" noProof="0" dirty="0"/>
          </a:p>
        </p:txBody>
      </p:sp>
      <p:sp>
        <p:nvSpPr>
          <p:cNvPr id="2" name="Text Placeholder 1">
            <a:extLst>
              <a:ext uri="{FF2B5EF4-FFF2-40B4-BE49-F238E27FC236}">
                <a16:creationId xmlns:a16="http://schemas.microsoft.com/office/drawing/2014/main" id="{C378594B-D69C-6155-83FC-C8E5F6F83FAA}"/>
              </a:ext>
            </a:extLst>
          </p:cNvPr>
          <p:cNvSpPr>
            <a:spLocks noGrp="1"/>
          </p:cNvSpPr>
          <p:nvPr>
            <p:ph type="body" sz="quarter" idx="13"/>
          </p:nvPr>
        </p:nvSpPr>
        <p:spPr/>
        <p:txBody>
          <a:bodyPr>
            <a:normAutofit fontScale="92500" lnSpcReduction="10000"/>
          </a:bodyPr>
          <a:lstStyle/>
          <a:p>
            <a:r>
              <a:rPr lang="sv-SE" b="0" i="0" u="none" strike="noStrike" noProof="0" dirty="0">
                <a:solidFill>
                  <a:srgbClr val="333333"/>
                </a:solidFill>
                <a:effectLst/>
                <a:latin typeface="Gothia Sans Serif"/>
              </a:rPr>
              <a:t>Bild: Volvo/TT</a:t>
            </a:r>
            <a:endParaRPr lang="sv-SE" noProof="0" dirty="0"/>
          </a:p>
        </p:txBody>
      </p:sp>
      <p:sp>
        <p:nvSpPr>
          <p:cNvPr id="6" name="Text Placeholder 5">
            <a:extLst>
              <a:ext uri="{FF2B5EF4-FFF2-40B4-BE49-F238E27FC236}">
                <a16:creationId xmlns:a16="http://schemas.microsoft.com/office/drawing/2014/main" id="{BD8C6ED2-C0E7-2BCB-3134-18EA1BF857CD}"/>
              </a:ext>
            </a:extLst>
          </p:cNvPr>
          <p:cNvSpPr>
            <a:spLocks noGrp="1"/>
          </p:cNvSpPr>
          <p:nvPr>
            <p:ph type="body" sz="quarter" idx="20"/>
          </p:nvPr>
        </p:nvSpPr>
        <p:spPr>
          <a:xfrm>
            <a:off x="8576077" y="4937689"/>
            <a:ext cx="3523773" cy="1750141"/>
          </a:xfrm>
        </p:spPr>
        <p:txBody>
          <a:bodyPr>
            <a:normAutofit lnSpcReduction="10000"/>
          </a:bodyPr>
          <a:lstStyle/>
          <a:p>
            <a:pPr algn="l">
              <a:lnSpc>
                <a:spcPct val="100000"/>
              </a:lnSpc>
            </a:pPr>
            <a:r>
              <a:rPr lang="sv-SE" sz="2200" noProof="0" dirty="0"/>
              <a:t>I delar av Barcelonas innerstad har man lyckats frigöra trafik från 70% av ytan och istället skapat umgängesytor och gågator.</a:t>
            </a:r>
          </a:p>
        </p:txBody>
      </p:sp>
      <p:sp>
        <p:nvSpPr>
          <p:cNvPr id="9" name="Text Placeholder 8">
            <a:extLst>
              <a:ext uri="{FF2B5EF4-FFF2-40B4-BE49-F238E27FC236}">
                <a16:creationId xmlns:a16="http://schemas.microsoft.com/office/drawing/2014/main" id="{DCDEA242-5337-7287-AAED-B1DDDE94228F}"/>
              </a:ext>
            </a:extLst>
          </p:cNvPr>
          <p:cNvSpPr>
            <a:spLocks noGrp="1"/>
          </p:cNvSpPr>
          <p:nvPr>
            <p:ph type="body" sz="quarter" idx="24"/>
          </p:nvPr>
        </p:nvSpPr>
        <p:spPr>
          <a:xfrm>
            <a:off x="2236787" y="5086294"/>
            <a:ext cx="3916362" cy="813062"/>
          </a:xfrm>
        </p:spPr>
        <p:txBody>
          <a:bodyPr>
            <a:normAutofit lnSpcReduction="10000"/>
          </a:bodyPr>
          <a:lstStyle/>
          <a:p>
            <a:r>
              <a:rPr lang="sv-SE" noProof="0" dirty="0"/>
              <a:t>Om du slapp bilkostnaden när du blev vuxen – skulle du jobba mindre eller spendera pengarna på annat?</a:t>
            </a:r>
            <a:endParaRPr lang="sv-SE" noProof="0" dirty="0">
              <a:solidFill>
                <a:srgbClr val="FF0000"/>
              </a:solidFill>
            </a:endParaRPr>
          </a:p>
        </p:txBody>
      </p:sp>
      <p:sp>
        <p:nvSpPr>
          <p:cNvPr id="10" name="Text Placeholder 9">
            <a:extLst>
              <a:ext uri="{FF2B5EF4-FFF2-40B4-BE49-F238E27FC236}">
                <a16:creationId xmlns:a16="http://schemas.microsoft.com/office/drawing/2014/main" id="{679E2539-2B33-00AC-0BB0-74EA3AD99682}"/>
              </a:ext>
            </a:extLst>
          </p:cNvPr>
          <p:cNvSpPr>
            <a:spLocks noGrp="1"/>
          </p:cNvSpPr>
          <p:nvPr>
            <p:ph type="body" sz="quarter" idx="25"/>
          </p:nvPr>
        </p:nvSpPr>
        <p:spPr>
          <a:xfrm>
            <a:off x="2240755" y="1481681"/>
            <a:ext cx="4006664" cy="3604612"/>
          </a:xfrm>
        </p:spPr>
        <p:txBody>
          <a:bodyPr>
            <a:normAutofit/>
          </a:bodyPr>
          <a:lstStyle/>
          <a:p>
            <a:pPr marL="0" indent="0">
              <a:buNone/>
            </a:pPr>
            <a:r>
              <a:rPr lang="sv-SE" sz="1800" b="0" i="0" u="none" strike="noStrike" noProof="0" dirty="0">
                <a:solidFill>
                  <a:srgbClr val="000000"/>
                </a:solidFill>
                <a:effectLst/>
                <a:ea typeface="Calibri" panose="020F0502020204030204" pitchFamily="34" charset="0"/>
              </a:rPr>
              <a:t>Tack vare </a:t>
            </a:r>
            <a:r>
              <a:rPr lang="sv-SE" sz="1800" noProof="0" dirty="0">
                <a:solidFill>
                  <a:srgbClr val="000000"/>
                </a:solidFill>
                <a:ea typeface="Calibri" panose="020F0502020204030204" pitchFamily="34" charset="0"/>
              </a:rPr>
              <a:t>b</a:t>
            </a:r>
            <a:r>
              <a:rPr lang="sv-SE" sz="1800" b="0" i="0" u="none" strike="noStrike" noProof="0" dirty="0">
                <a:solidFill>
                  <a:srgbClr val="000000"/>
                </a:solidFill>
                <a:effectLst/>
                <a:ea typeface="Calibri" panose="020F0502020204030204" pitchFamily="34" charset="0"/>
              </a:rPr>
              <a:t>ilen kunde </a:t>
            </a:r>
            <a:r>
              <a:rPr lang="sv-SE" sz="1800" noProof="0" dirty="0">
                <a:solidFill>
                  <a:srgbClr val="000000"/>
                </a:solidFill>
                <a:ea typeface="Calibri" panose="020F0502020204030204" pitchFamily="34" charset="0"/>
              </a:rPr>
              <a:t>vi börja </a:t>
            </a:r>
            <a:r>
              <a:rPr lang="sv-SE" sz="1800" b="0" i="0" u="none" strike="noStrike" noProof="0" dirty="0">
                <a:solidFill>
                  <a:srgbClr val="000000"/>
                </a:solidFill>
                <a:effectLst/>
                <a:ea typeface="Calibri" panose="020F0502020204030204" pitchFamily="34" charset="0"/>
              </a:rPr>
              <a:t>resa på sätt som tidigare var otänkbara. Den har gett oss frihet och gjort världen mindre.</a:t>
            </a:r>
          </a:p>
          <a:p>
            <a:pPr marL="0"/>
            <a:r>
              <a:rPr lang="sv-SE" noProof="0" dirty="0">
                <a:solidFill>
                  <a:srgbClr val="000000"/>
                </a:solidFill>
                <a:ea typeface="Calibri" panose="020F0502020204030204" pitchFamily="34" charset="0"/>
              </a:rPr>
              <a:t>Men hur bra bilen än har varit är den kanske inte bra nog för framtidens stad. </a:t>
            </a:r>
            <a:r>
              <a:rPr lang="sv-SE" dirty="0">
                <a:ea typeface="Calibri" panose="020F0502020204030204" pitchFamily="34" charset="0"/>
              </a:rPr>
              <a:t>Den tar stor plats, bidrar till buller och luftföroreningar och gör att många rör på sig mindre i vardagen.</a:t>
            </a:r>
            <a:endParaRPr lang="sv-SE" noProof="0" dirty="0">
              <a:solidFill>
                <a:srgbClr val="000000"/>
              </a:solidFill>
              <a:ea typeface="Calibri" panose="020F0502020204030204" pitchFamily="34" charset="0"/>
            </a:endParaRPr>
          </a:p>
          <a:p>
            <a:pPr marL="0"/>
            <a:r>
              <a:rPr lang="sv-SE" noProof="0" dirty="0">
                <a:ea typeface="Calibri" panose="020F0502020204030204" pitchFamily="34" charset="0"/>
              </a:rPr>
              <a:t>Dessutom är den dyr. Att äga och använda en vanlig bil kostar omkring en femtedel av en normal svensk nettolön. </a:t>
            </a:r>
            <a:endParaRPr lang="sv-SE" sz="1800" noProof="0" dirty="0">
              <a:ea typeface="Calibri" panose="020F0502020204030204" pitchFamily="34" charset="0"/>
            </a:endParaRPr>
          </a:p>
        </p:txBody>
      </p:sp>
      <p:sp>
        <p:nvSpPr>
          <p:cNvPr id="25" name="Rubrik 24">
            <a:extLst>
              <a:ext uri="{FF2B5EF4-FFF2-40B4-BE49-F238E27FC236}">
                <a16:creationId xmlns:a16="http://schemas.microsoft.com/office/drawing/2014/main" id="{30F8C583-1757-8BB9-6FA6-6EE3CEE72632}"/>
              </a:ext>
            </a:extLst>
          </p:cNvPr>
          <p:cNvSpPr>
            <a:spLocks noGrp="1"/>
          </p:cNvSpPr>
          <p:nvPr>
            <p:ph type="title"/>
          </p:nvPr>
        </p:nvSpPr>
        <p:spPr>
          <a:xfrm>
            <a:off x="2271502" y="481125"/>
            <a:ext cx="3867151" cy="955038"/>
          </a:xfrm>
        </p:spPr>
        <p:txBody>
          <a:bodyPr>
            <a:noAutofit/>
          </a:bodyPr>
          <a:lstStyle/>
          <a:p>
            <a:r>
              <a:rPr lang="sv-SE" noProof="0" dirty="0"/>
              <a:t>Bilen</a:t>
            </a:r>
          </a:p>
        </p:txBody>
      </p:sp>
      <p:pic>
        <p:nvPicPr>
          <p:cNvPr id="35" name="Picture 34" descr="A white arrow in a circle&#10;&#10;AI-generated content may be incorrect.">
            <a:hlinkClick r:id="rId6" action="ppaction://hlinksldjump"/>
            <a:extLst>
              <a:ext uri="{FF2B5EF4-FFF2-40B4-BE49-F238E27FC236}">
                <a16:creationId xmlns:a16="http://schemas.microsoft.com/office/drawing/2014/main" id="{854D1E19-E86F-F1C3-F82D-70D1EFCDC751}"/>
              </a:ext>
            </a:extLst>
          </p:cNvPr>
          <p:cNvPicPr>
            <a:picLocks noChangeAspect="1"/>
          </p:cNvPicPr>
          <p:nvPr/>
        </p:nvPicPr>
        <p:blipFill>
          <a:blip r:embed="rId7"/>
          <a:stretch>
            <a:fillRect/>
          </a:stretch>
        </p:blipFill>
        <p:spPr>
          <a:xfrm>
            <a:off x="1191544" y="3243263"/>
            <a:ext cx="561975" cy="557213"/>
          </a:xfrm>
          <a:prstGeom prst="rect">
            <a:avLst/>
          </a:prstGeom>
        </p:spPr>
      </p:pic>
      <p:pic>
        <p:nvPicPr>
          <p:cNvPr id="107" name="Picture 106" descr="A blue circle with white text boxes&#10;&#10;AI-generated content may be incorrect.">
            <a:extLst>
              <a:ext uri="{FF2B5EF4-FFF2-40B4-BE49-F238E27FC236}">
                <a16:creationId xmlns:a16="http://schemas.microsoft.com/office/drawing/2014/main" id="{D2AA0352-5E03-B19B-5808-BD340C268BB9}"/>
              </a:ext>
            </a:extLst>
          </p:cNvPr>
          <p:cNvPicPr>
            <a:picLocks noChangeAspect="1"/>
          </p:cNvPicPr>
          <p:nvPr/>
        </p:nvPicPr>
        <p:blipFill>
          <a:blip r:embed="rId8"/>
          <a:stretch>
            <a:fillRect/>
          </a:stretch>
        </p:blipFill>
        <p:spPr>
          <a:xfrm>
            <a:off x="1682025" y="5055399"/>
            <a:ext cx="403343" cy="407930"/>
          </a:xfrm>
          <a:prstGeom prst="rect">
            <a:avLst/>
          </a:prstGeom>
        </p:spPr>
      </p:pic>
    </p:spTree>
    <p:extLst>
      <p:ext uri="{BB962C8B-B14F-4D97-AF65-F5344CB8AC3E}">
        <p14:creationId xmlns:p14="http://schemas.microsoft.com/office/powerpoint/2010/main" val="31837426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CA7FD-0F64-011A-0C43-7ECA30BEBD8A}"/>
            </a:ext>
          </a:extLst>
        </p:cNvPr>
        <p:cNvGrpSpPr/>
        <p:nvPr/>
      </p:nvGrpSpPr>
      <p:grpSpPr>
        <a:xfrm>
          <a:off x="0" y="0"/>
          <a:ext cx="0" cy="0"/>
          <a:chOff x="0" y="0"/>
          <a:chExt cx="0" cy="0"/>
        </a:xfrm>
      </p:grpSpPr>
      <p:pic>
        <p:nvPicPr>
          <p:cNvPr id="4" name="Content Placeholder 3" descr="A city with a river and trees&#10;&#10;AI-generated content may be incorrect.">
            <a:extLst>
              <a:ext uri="{FF2B5EF4-FFF2-40B4-BE49-F238E27FC236}">
                <a16:creationId xmlns:a16="http://schemas.microsoft.com/office/drawing/2014/main" id="{0CE26366-F9C9-C0A7-3C8A-7C63CD5679D4}"/>
              </a:ext>
            </a:extLst>
          </p:cNvPr>
          <p:cNvPicPr>
            <a:picLocks noChangeAspect="1"/>
          </p:cNvPicPr>
          <p:nvPr/>
        </p:nvPicPr>
        <p:blipFill>
          <a:blip r:embed="rId3"/>
          <a:stretch>
            <a:fillRect/>
          </a:stretch>
        </p:blipFill>
        <p:spPr>
          <a:xfrm>
            <a:off x="-9516533" y="-104337"/>
            <a:ext cx="12562975" cy="7066673"/>
          </a:xfrm>
          <a:prstGeom prst="rect">
            <a:avLst/>
          </a:prstGeom>
        </p:spPr>
      </p:pic>
      <p:pic>
        <p:nvPicPr>
          <p:cNvPr id="43" name="Picture 42">
            <a:extLst>
              <a:ext uri="{FF2B5EF4-FFF2-40B4-BE49-F238E27FC236}">
                <a16:creationId xmlns:a16="http://schemas.microsoft.com/office/drawing/2014/main" id="{FC5714A5-C7B4-D59F-98FF-BA23C9FB1F73}"/>
              </a:ext>
            </a:extLst>
          </p:cNvPr>
          <p:cNvPicPr/>
          <p:nvPr/>
        </p:nvPicPr>
        <p:blipFill>
          <a:blip r:embed="rId4"/>
          <a:stretch>
            <a:fillRect/>
          </a:stretch>
        </p:blipFill>
        <p:spPr>
          <a:xfrm>
            <a:off x="699718" y="4264"/>
            <a:ext cx="2771299" cy="6857789"/>
          </a:xfrm>
          <a:prstGeom prst="rect">
            <a:avLst/>
          </a:prstGeom>
        </p:spPr>
      </p:pic>
      <p:pic>
        <p:nvPicPr>
          <p:cNvPr id="3" name="Platshållare för bild 2" descr="En bild som visar skridskoåkning, utomhus, träd, rink&#10;&#10;AI-genererat innehåll kan vara felaktigt.">
            <a:extLst>
              <a:ext uri="{FF2B5EF4-FFF2-40B4-BE49-F238E27FC236}">
                <a16:creationId xmlns:a16="http://schemas.microsoft.com/office/drawing/2014/main" id="{CE920C18-0C89-0DD9-0AD0-2E273E82FB3C}"/>
              </a:ext>
            </a:extLst>
          </p:cNvPr>
          <p:cNvPicPr>
            <a:picLocks noGrp="1" noChangeAspect="1"/>
          </p:cNvPicPr>
          <p:nvPr>
            <p:ph type="pic" sz="quarter" idx="19"/>
          </p:nvPr>
        </p:nvPicPr>
        <p:blipFill>
          <a:blip r:embed="rId5"/>
          <a:srcRect l="21988" r="21988"/>
          <a:stretch>
            <a:fillRect/>
          </a:stretch>
        </p:blipFill>
        <p:spPr/>
      </p:pic>
      <p:sp>
        <p:nvSpPr>
          <p:cNvPr id="10" name="Platshållare för bild 9">
            <a:extLst>
              <a:ext uri="{FF2B5EF4-FFF2-40B4-BE49-F238E27FC236}">
                <a16:creationId xmlns:a16="http://schemas.microsoft.com/office/drawing/2014/main" id="{C92A437F-CA58-156D-2ADA-815DC6A68643}"/>
              </a:ext>
            </a:extLst>
          </p:cNvPr>
          <p:cNvSpPr>
            <a:spLocks noGrp="1"/>
          </p:cNvSpPr>
          <p:nvPr>
            <p:ph type="pic" sz="quarter" idx="21"/>
          </p:nvPr>
        </p:nvSpPr>
        <p:spPr>
          <a:xfrm>
            <a:off x="8275638" y="4800456"/>
            <a:ext cx="3916362" cy="2063893"/>
          </a:xfrm>
        </p:spPr>
        <p:txBody>
          <a:bodyPr/>
          <a:lstStyle/>
          <a:p>
            <a:endParaRPr lang="sv-SE" noProof="0" dirty="0"/>
          </a:p>
        </p:txBody>
      </p:sp>
      <p:sp>
        <p:nvSpPr>
          <p:cNvPr id="6" name="Platshållare för text 5">
            <a:extLst>
              <a:ext uri="{FF2B5EF4-FFF2-40B4-BE49-F238E27FC236}">
                <a16:creationId xmlns:a16="http://schemas.microsoft.com/office/drawing/2014/main" id="{FF4908ED-C193-447A-6204-351CFFED2E82}"/>
              </a:ext>
            </a:extLst>
          </p:cNvPr>
          <p:cNvSpPr>
            <a:spLocks noGrp="1"/>
          </p:cNvSpPr>
          <p:nvPr>
            <p:ph type="body" sz="quarter" idx="13"/>
          </p:nvPr>
        </p:nvSpPr>
        <p:spPr/>
        <p:txBody>
          <a:bodyPr>
            <a:normAutofit fontScale="92500" lnSpcReduction="10000"/>
          </a:bodyPr>
          <a:lstStyle/>
          <a:p>
            <a:endParaRPr lang="sv-SE" noProof="0" dirty="0"/>
          </a:p>
        </p:txBody>
      </p:sp>
      <p:sp>
        <p:nvSpPr>
          <p:cNvPr id="9" name="Platshållare för text 8">
            <a:extLst>
              <a:ext uri="{FF2B5EF4-FFF2-40B4-BE49-F238E27FC236}">
                <a16:creationId xmlns:a16="http://schemas.microsoft.com/office/drawing/2014/main" id="{C4599E6A-0337-1736-0D76-50CE90968FD2}"/>
              </a:ext>
            </a:extLst>
          </p:cNvPr>
          <p:cNvSpPr>
            <a:spLocks noGrp="1"/>
          </p:cNvSpPr>
          <p:nvPr>
            <p:ph type="body" sz="quarter" idx="20"/>
          </p:nvPr>
        </p:nvSpPr>
        <p:spPr>
          <a:xfrm>
            <a:off x="8519933" y="5055399"/>
            <a:ext cx="3427771" cy="1514398"/>
          </a:xfrm>
        </p:spPr>
        <p:txBody>
          <a:bodyPr>
            <a:noAutofit/>
          </a:bodyPr>
          <a:lstStyle/>
          <a:p>
            <a:pPr algn="l">
              <a:lnSpc>
                <a:spcPct val="100000"/>
              </a:lnSpc>
            </a:pPr>
            <a:r>
              <a:rPr lang="sv-SE" sz="2200" noProof="0" dirty="0"/>
              <a:t>I Borås byggs Viskans park, ett 5 km långt grönt stråk längs ån som binder ihop staden, människorna och naturen.</a:t>
            </a:r>
          </a:p>
        </p:txBody>
      </p:sp>
      <p:sp>
        <p:nvSpPr>
          <p:cNvPr id="12" name="Platshållare för text 11">
            <a:extLst>
              <a:ext uri="{FF2B5EF4-FFF2-40B4-BE49-F238E27FC236}">
                <a16:creationId xmlns:a16="http://schemas.microsoft.com/office/drawing/2014/main" id="{1A6EC345-4750-7C98-21A1-BE964FD3BD7B}"/>
              </a:ext>
            </a:extLst>
          </p:cNvPr>
          <p:cNvSpPr>
            <a:spLocks noGrp="1"/>
          </p:cNvSpPr>
          <p:nvPr>
            <p:ph type="body" sz="quarter" idx="24"/>
          </p:nvPr>
        </p:nvSpPr>
        <p:spPr/>
        <p:txBody>
          <a:bodyPr/>
          <a:lstStyle/>
          <a:p>
            <a:r>
              <a:rPr lang="sv-SE" noProof="0" dirty="0">
                <a:solidFill>
                  <a:srgbClr val="000000"/>
                </a:solidFill>
              </a:rPr>
              <a:t>Om staden var din att rita om från början, vad skulle du vilja ha mer av?</a:t>
            </a:r>
            <a:endParaRPr lang="sv-SE" noProof="0" dirty="0"/>
          </a:p>
        </p:txBody>
      </p:sp>
      <p:sp>
        <p:nvSpPr>
          <p:cNvPr id="13" name="Platshållare för text 12">
            <a:extLst>
              <a:ext uri="{FF2B5EF4-FFF2-40B4-BE49-F238E27FC236}">
                <a16:creationId xmlns:a16="http://schemas.microsoft.com/office/drawing/2014/main" id="{CA6841F8-5497-6340-BBC5-81A30F664709}"/>
              </a:ext>
            </a:extLst>
          </p:cNvPr>
          <p:cNvSpPr>
            <a:spLocks noGrp="1"/>
          </p:cNvSpPr>
          <p:nvPr>
            <p:ph type="body" sz="quarter" idx="25"/>
          </p:nvPr>
        </p:nvSpPr>
        <p:spPr>
          <a:xfrm>
            <a:off x="2314398" y="1878639"/>
            <a:ext cx="3859213" cy="2969897"/>
          </a:xfrm>
        </p:spPr>
        <p:txBody>
          <a:bodyPr>
            <a:noAutofit/>
          </a:bodyPr>
          <a:lstStyle/>
          <a:p>
            <a:r>
              <a:rPr lang="sv-SE" noProof="0" dirty="0"/>
              <a:t>Om de flesta gick, cyklade eller reste kollektivt skulle stora delar av stadens bilgator och parkeringar inte längre behövas. Den ytan skulle då kunna användas till parker och nya platser för umgänge och aktiviteter.</a:t>
            </a:r>
          </a:p>
          <a:p>
            <a:r>
              <a:rPr lang="sv-SE" noProof="0" dirty="0"/>
              <a:t>Träd i parker bidrar till att rena luften. Dammar (så som den på bilden) samlar regn vid skyfall och hindrar översvämningar.</a:t>
            </a:r>
          </a:p>
        </p:txBody>
      </p:sp>
      <p:pic>
        <p:nvPicPr>
          <p:cNvPr id="28" name="Picture 27" descr="A white arrow in a circle&#10;&#10;AI-generated content may be incorrect.">
            <a:hlinkClick r:id="rId6" action="ppaction://hlinksldjump"/>
            <a:extLst>
              <a:ext uri="{FF2B5EF4-FFF2-40B4-BE49-F238E27FC236}">
                <a16:creationId xmlns:a16="http://schemas.microsoft.com/office/drawing/2014/main" id="{F3B86BC1-D7C3-88D3-383D-C88C52254CB4}"/>
              </a:ext>
            </a:extLst>
          </p:cNvPr>
          <p:cNvPicPr>
            <a:picLocks noChangeAspect="1"/>
          </p:cNvPicPr>
          <p:nvPr/>
        </p:nvPicPr>
        <p:blipFill>
          <a:blip r:embed="rId7"/>
          <a:stretch>
            <a:fillRect/>
          </a:stretch>
        </p:blipFill>
        <p:spPr>
          <a:xfrm>
            <a:off x="1191544" y="3243263"/>
            <a:ext cx="561975" cy="557213"/>
          </a:xfrm>
          <a:prstGeom prst="rect">
            <a:avLst/>
          </a:prstGeom>
        </p:spPr>
      </p:pic>
      <p:pic>
        <p:nvPicPr>
          <p:cNvPr id="57" name="Picture 56" descr="A blue circle with white text boxes&#10;&#10;AI-generated content may be incorrect.">
            <a:extLst>
              <a:ext uri="{FF2B5EF4-FFF2-40B4-BE49-F238E27FC236}">
                <a16:creationId xmlns:a16="http://schemas.microsoft.com/office/drawing/2014/main" id="{C2AE3C49-3168-CB58-1908-D4A8FAE2959E}"/>
              </a:ext>
            </a:extLst>
          </p:cNvPr>
          <p:cNvPicPr>
            <a:picLocks noChangeAspect="1"/>
          </p:cNvPicPr>
          <p:nvPr/>
        </p:nvPicPr>
        <p:blipFill>
          <a:blip r:embed="rId8"/>
          <a:stretch>
            <a:fillRect/>
          </a:stretch>
        </p:blipFill>
        <p:spPr>
          <a:xfrm>
            <a:off x="1682025" y="5055399"/>
            <a:ext cx="403343" cy="407930"/>
          </a:xfrm>
          <a:prstGeom prst="rect">
            <a:avLst/>
          </a:prstGeom>
        </p:spPr>
      </p:pic>
      <p:sp>
        <p:nvSpPr>
          <p:cNvPr id="2" name="Rubrik 1">
            <a:extLst>
              <a:ext uri="{FF2B5EF4-FFF2-40B4-BE49-F238E27FC236}">
                <a16:creationId xmlns:a16="http://schemas.microsoft.com/office/drawing/2014/main" id="{0ADA4957-9C4E-0F5C-1439-324311569C40}"/>
              </a:ext>
            </a:extLst>
          </p:cNvPr>
          <p:cNvSpPr>
            <a:spLocks noGrp="1"/>
          </p:cNvSpPr>
          <p:nvPr>
            <p:ph type="title"/>
          </p:nvPr>
        </p:nvSpPr>
        <p:spPr>
          <a:xfrm>
            <a:off x="2357987" y="728068"/>
            <a:ext cx="3998777" cy="912813"/>
          </a:xfrm>
        </p:spPr>
        <p:txBody>
          <a:bodyPr>
            <a:noAutofit/>
          </a:bodyPr>
          <a:lstStyle/>
          <a:p>
            <a:pPr rtl="0" eaLnBrk="1" latinLnBrk="0" hangingPunct="1"/>
            <a:r>
              <a:rPr lang="sv-SE" b="1" kern="1200" noProof="0" dirty="0">
                <a:effectLst/>
                <a:latin typeface="Calibri" panose="020F0502020204030204" pitchFamily="34" charset="0"/>
                <a:ea typeface="+mn-ea"/>
                <a:cs typeface="Calibri" panose="020F0502020204030204" pitchFamily="34" charset="0"/>
              </a:rPr>
              <a:t>Nya spännande möjligheter</a:t>
            </a:r>
            <a:endParaRPr lang="sv-SE" noProof="0" dirty="0"/>
          </a:p>
        </p:txBody>
      </p:sp>
    </p:spTree>
    <p:extLst>
      <p:ext uri="{BB962C8B-B14F-4D97-AF65-F5344CB8AC3E}">
        <p14:creationId xmlns:p14="http://schemas.microsoft.com/office/powerpoint/2010/main" val="19727815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A5675-074B-19C5-4BC1-65D0D066B510}"/>
            </a:ext>
          </a:extLst>
        </p:cNvPr>
        <p:cNvGrpSpPr/>
        <p:nvPr/>
      </p:nvGrpSpPr>
      <p:grpSpPr>
        <a:xfrm>
          <a:off x="0" y="0"/>
          <a:ext cx="0" cy="0"/>
          <a:chOff x="0" y="0"/>
          <a:chExt cx="0" cy="0"/>
        </a:xfrm>
      </p:grpSpPr>
      <p:pic>
        <p:nvPicPr>
          <p:cNvPr id="4" name="Content Placeholder 3" descr="A city with a river and trees&#10;&#10;AI-generated content may be incorrect.">
            <a:extLst>
              <a:ext uri="{FF2B5EF4-FFF2-40B4-BE49-F238E27FC236}">
                <a16:creationId xmlns:a16="http://schemas.microsoft.com/office/drawing/2014/main" id="{BD67AB77-3D21-F012-21C5-363ECAD03C31}"/>
              </a:ext>
            </a:extLst>
          </p:cNvPr>
          <p:cNvPicPr>
            <a:picLocks noChangeAspect="1"/>
          </p:cNvPicPr>
          <p:nvPr/>
        </p:nvPicPr>
        <p:blipFill>
          <a:blip r:embed="rId3"/>
          <a:stretch>
            <a:fillRect/>
          </a:stretch>
        </p:blipFill>
        <p:spPr>
          <a:xfrm>
            <a:off x="-9516533" y="-104337"/>
            <a:ext cx="12562975" cy="7066673"/>
          </a:xfrm>
          <a:prstGeom prst="rect">
            <a:avLst/>
          </a:prstGeom>
        </p:spPr>
      </p:pic>
      <p:pic>
        <p:nvPicPr>
          <p:cNvPr id="43" name="Picture 42">
            <a:extLst>
              <a:ext uri="{FF2B5EF4-FFF2-40B4-BE49-F238E27FC236}">
                <a16:creationId xmlns:a16="http://schemas.microsoft.com/office/drawing/2014/main" id="{8FEF3BD0-E1FE-B331-EBAF-6AA359B0D7CC}"/>
              </a:ext>
            </a:extLst>
          </p:cNvPr>
          <p:cNvPicPr/>
          <p:nvPr/>
        </p:nvPicPr>
        <p:blipFill>
          <a:blip r:embed="rId4"/>
          <a:stretch>
            <a:fillRect/>
          </a:stretch>
        </p:blipFill>
        <p:spPr>
          <a:xfrm>
            <a:off x="699718" y="4264"/>
            <a:ext cx="2771299" cy="6857789"/>
          </a:xfrm>
          <a:prstGeom prst="rect">
            <a:avLst/>
          </a:prstGeom>
        </p:spPr>
      </p:pic>
      <p:pic>
        <p:nvPicPr>
          <p:cNvPr id="3" name="Platshållare för bild 2" descr="En bild som visar utomhus, himmel, solenergi, Solenergi&#10;&#10;AI-genererat innehåll kan vara felaktigt.">
            <a:extLst>
              <a:ext uri="{FF2B5EF4-FFF2-40B4-BE49-F238E27FC236}">
                <a16:creationId xmlns:a16="http://schemas.microsoft.com/office/drawing/2014/main" id="{3B091D97-86B9-AA3E-FF5C-33B130243AB2}"/>
              </a:ext>
            </a:extLst>
          </p:cNvPr>
          <p:cNvPicPr>
            <a:picLocks noGrp="1" noChangeAspect="1"/>
          </p:cNvPicPr>
          <p:nvPr>
            <p:ph type="pic" sz="quarter" idx="19"/>
          </p:nvPr>
        </p:nvPicPr>
        <p:blipFill>
          <a:blip r:embed="rId5"/>
          <a:srcRect t="16532" b="16532"/>
          <a:stretch>
            <a:fillRect/>
          </a:stretch>
        </p:blipFill>
        <p:spPr/>
      </p:pic>
      <p:sp>
        <p:nvSpPr>
          <p:cNvPr id="23" name="Platshållare för bild 22">
            <a:extLst>
              <a:ext uri="{FF2B5EF4-FFF2-40B4-BE49-F238E27FC236}">
                <a16:creationId xmlns:a16="http://schemas.microsoft.com/office/drawing/2014/main" id="{DAE9AE8E-8585-2E3B-91D0-7D171E6A0E5B}"/>
              </a:ext>
            </a:extLst>
          </p:cNvPr>
          <p:cNvSpPr>
            <a:spLocks noGrp="1"/>
          </p:cNvSpPr>
          <p:nvPr>
            <p:ph type="pic" sz="quarter" idx="21"/>
          </p:nvPr>
        </p:nvSpPr>
        <p:spPr>
          <a:xfrm>
            <a:off x="8275638" y="4871779"/>
            <a:ext cx="3916362" cy="1992570"/>
          </a:xfrm>
        </p:spPr>
        <p:txBody>
          <a:bodyPr/>
          <a:lstStyle/>
          <a:p>
            <a:endParaRPr lang="sv-SE" noProof="0" dirty="0"/>
          </a:p>
        </p:txBody>
      </p:sp>
      <p:sp>
        <p:nvSpPr>
          <p:cNvPr id="20" name="Platshållare för text 19">
            <a:extLst>
              <a:ext uri="{FF2B5EF4-FFF2-40B4-BE49-F238E27FC236}">
                <a16:creationId xmlns:a16="http://schemas.microsoft.com/office/drawing/2014/main" id="{26204022-AE85-F636-A092-D7096801B6E1}"/>
              </a:ext>
            </a:extLst>
          </p:cNvPr>
          <p:cNvSpPr>
            <a:spLocks noGrp="1"/>
          </p:cNvSpPr>
          <p:nvPr>
            <p:ph type="body" sz="quarter" idx="13"/>
          </p:nvPr>
        </p:nvSpPr>
        <p:spPr/>
        <p:txBody>
          <a:bodyPr>
            <a:normAutofit fontScale="92500" lnSpcReduction="10000"/>
          </a:bodyPr>
          <a:lstStyle/>
          <a:p>
            <a:endParaRPr lang="sv-SE" noProof="0" dirty="0"/>
          </a:p>
        </p:txBody>
      </p:sp>
      <p:sp>
        <p:nvSpPr>
          <p:cNvPr id="22" name="Platshållare för text 21">
            <a:extLst>
              <a:ext uri="{FF2B5EF4-FFF2-40B4-BE49-F238E27FC236}">
                <a16:creationId xmlns:a16="http://schemas.microsoft.com/office/drawing/2014/main" id="{A8715450-12BB-F473-957A-16D4AB493414}"/>
              </a:ext>
            </a:extLst>
          </p:cNvPr>
          <p:cNvSpPr>
            <a:spLocks noGrp="1"/>
          </p:cNvSpPr>
          <p:nvPr>
            <p:ph type="body" sz="quarter" idx="20"/>
          </p:nvPr>
        </p:nvSpPr>
        <p:spPr>
          <a:xfrm>
            <a:off x="8577811" y="5132242"/>
            <a:ext cx="3093490" cy="1471643"/>
          </a:xfrm>
        </p:spPr>
        <p:txBody>
          <a:bodyPr>
            <a:normAutofit/>
          </a:bodyPr>
          <a:lstStyle/>
          <a:p>
            <a:pPr algn="l"/>
            <a:r>
              <a:rPr lang="sv-SE" sz="2200" noProof="0" dirty="0"/>
              <a:t>År 2024 kom över 90% av världens nyinstallerade elproduktion från förnybar energi.</a:t>
            </a:r>
          </a:p>
        </p:txBody>
      </p:sp>
      <p:sp>
        <p:nvSpPr>
          <p:cNvPr id="25" name="Platshållare för text 24">
            <a:extLst>
              <a:ext uri="{FF2B5EF4-FFF2-40B4-BE49-F238E27FC236}">
                <a16:creationId xmlns:a16="http://schemas.microsoft.com/office/drawing/2014/main" id="{C8592096-2C5C-CEE7-151E-3C5DBB561C78}"/>
              </a:ext>
            </a:extLst>
          </p:cNvPr>
          <p:cNvSpPr>
            <a:spLocks noGrp="1"/>
          </p:cNvSpPr>
          <p:nvPr>
            <p:ph type="body" sz="quarter" idx="24"/>
          </p:nvPr>
        </p:nvSpPr>
        <p:spPr>
          <a:xfrm>
            <a:off x="2236787" y="5086294"/>
            <a:ext cx="4041430" cy="1065124"/>
          </a:xfrm>
        </p:spPr>
        <p:txBody>
          <a:bodyPr>
            <a:noAutofit/>
          </a:bodyPr>
          <a:lstStyle/>
          <a:p>
            <a:r>
              <a:rPr lang="sv-SE" noProof="0" dirty="0">
                <a:latin typeface="-webkit-standard"/>
              </a:rPr>
              <a:t>Om el från solceller är så billigt – varför satsar vi inte fullt ut på det?</a:t>
            </a:r>
          </a:p>
        </p:txBody>
      </p:sp>
      <p:sp>
        <p:nvSpPr>
          <p:cNvPr id="26" name="Platshållare för text 25">
            <a:extLst>
              <a:ext uri="{FF2B5EF4-FFF2-40B4-BE49-F238E27FC236}">
                <a16:creationId xmlns:a16="http://schemas.microsoft.com/office/drawing/2014/main" id="{DB4C94C7-74BA-9828-ACC1-098E61D6DBF2}"/>
              </a:ext>
            </a:extLst>
          </p:cNvPr>
          <p:cNvSpPr>
            <a:spLocks noGrp="1"/>
          </p:cNvSpPr>
          <p:nvPr>
            <p:ph type="body" sz="quarter" idx="25"/>
          </p:nvPr>
        </p:nvSpPr>
        <p:spPr>
          <a:xfrm>
            <a:off x="2244725" y="1628614"/>
            <a:ext cx="3772749" cy="3357397"/>
          </a:xfrm>
        </p:spPr>
        <p:txBody>
          <a:bodyPr>
            <a:noAutofit/>
          </a:bodyPr>
          <a:lstStyle/>
          <a:p>
            <a:r>
              <a:rPr lang="sv-SE" noProof="0" dirty="0"/>
              <a:t>Mycket talar för att elen i framtidens städer till stor del kommer att komma från förnybara källor som vind, sol och vattenkraft. Med hjälp av batterier kan energin sparas till när den behövs.</a:t>
            </a:r>
          </a:p>
          <a:p>
            <a:r>
              <a:rPr lang="sv-SE" dirty="0"/>
              <a:t>Globalt är sol- och landbaserad vindkraft redan de billigaste sätten att bygga ny elproduktion. </a:t>
            </a:r>
          </a:p>
        </p:txBody>
      </p:sp>
      <p:sp>
        <p:nvSpPr>
          <p:cNvPr id="19" name="Rubrik 18">
            <a:extLst>
              <a:ext uri="{FF2B5EF4-FFF2-40B4-BE49-F238E27FC236}">
                <a16:creationId xmlns:a16="http://schemas.microsoft.com/office/drawing/2014/main" id="{C318FFEB-6F1A-6999-3A6A-B5C2FA7F819A}"/>
              </a:ext>
            </a:extLst>
          </p:cNvPr>
          <p:cNvSpPr>
            <a:spLocks noGrp="1"/>
          </p:cNvSpPr>
          <p:nvPr>
            <p:ph type="title"/>
          </p:nvPr>
        </p:nvSpPr>
        <p:spPr>
          <a:xfrm>
            <a:off x="2240755" y="578402"/>
            <a:ext cx="3867151" cy="949930"/>
          </a:xfrm>
        </p:spPr>
        <p:txBody>
          <a:bodyPr>
            <a:normAutofit/>
          </a:bodyPr>
          <a:lstStyle/>
          <a:p>
            <a:r>
              <a:rPr lang="sv-SE" noProof="0" dirty="0"/>
              <a:t>Framtidens el</a:t>
            </a:r>
          </a:p>
        </p:txBody>
      </p:sp>
      <p:pic>
        <p:nvPicPr>
          <p:cNvPr id="28" name="Picture 27" descr="A white arrow in a circle&#10;&#10;AI-generated content may be incorrect.">
            <a:hlinkClick r:id="rId6" action="ppaction://hlinksldjump"/>
            <a:extLst>
              <a:ext uri="{FF2B5EF4-FFF2-40B4-BE49-F238E27FC236}">
                <a16:creationId xmlns:a16="http://schemas.microsoft.com/office/drawing/2014/main" id="{BA928FD9-B107-92D7-0D1B-5715FFA7CA33}"/>
              </a:ext>
            </a:extLst>
          </p:cNvPr>
          <p:cNvPicPr>
            <a:picLocks noChangeAspect="1"/>
          </p:cNvPicPr>
          <p:nvPr/>
        </p:nvPicPr>
        <p:blipFill>
          <a:blip r:embed="rId7"/>
          <a:stretch>
            <a:fillRect/>
          </a:stretch>
        </p:blipFill>
        <p:spPr>
          <a:xfrm>
            <a:off x="1191544" y="3243263"/>
            <a:ext cx="561975" cy="557213"/>
          </a:xfrm>
          <a:prstGeom prst="rect">
            <a:avLst/>
          </a:prstGeom>
        </p:spPr>
      </p:pic>
      <p:pic>
        <p:nvPicPr>
          <p:cNvPr id="57" name="Picture 56" descr="A blue circle with white text boxes&#10;&#10;AI-generated content may be incorrect.">
            <a:extLst>
              <a:ext uri="{FF2B5EF4-FFF2-40B4-BE49-F238E27FC236}">
                <a16:creationId xmlns:a16="http://schemas.microsoft.com/office/drawing/2014/main" id="{25A39714-3307-8829-20F8-78D81FCFE3BA}"/>
              </a:ext>
            </a:extLst>
          </p:cNvPr>
          <p:cNvPicPr>
            <a:picLocks noChangeAspect="1"/>
          </p:cNvPicPr>
          <p:nvPr/>
        </p:nvPicPr>
        <p:blipFill>
          <a:blip r:embed="rId8"/>
          <a:stretch>
            <a:fillRect/>
          </a:stretch>
        </p:blipFill>
        <p:spPr>
          <a:xfrm>
            <a:off x="1682025" y="5055399"/>
            <a:ext cx="403343" cy="407930"/>
          </a:xfrm>
          <a:prstGeom prst="rect">
            <a:avLst/>
          </a:prstGeom>
        </p:spPr>
      </p:pic>
    </p:spTree>
    <p:extLst>
      <p:ext uri="{BB962C8B-B14F-4D97-AF65-F5344CB8AC3E}">
        <p14:creationId xmlns:p14="http://schemas.microsoft.com/office/powerpoint/2010/main" val="3830167466"/>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6E8C7-5E65-5046-BCD2-D4DF41CCE332}"/>
            </a:ext>
          </a:extLst>
        </p:cNvPr>
        <p:cNvGrpSpPr/>
        <p:nvPr/>
      </p:nvGrpSpPr>
      <p:grpSpPr>
        <a:xfrm>
          <a:off x="0" y="0"/>
          <a:ext cx="0" cy="0"/>
          <a:chOff x="0" y="0"/>
          <a:chExt cx="0" cy="0"/>
        </a:xfrm>
      </p:grpSpPr>
      <p:pic>
        <p:nvPicPr>
          <p:cNvPr id="3" name="Picture 2" descr="A bus station with people and a street&#10;&#10;AI-generated content may be incorrect.">
            <a:extLst>
              <a:ext uri="{FF2B5EF4-FFF2-40B4-BE49-F238E27FC236}">
                <a16:creationId xmlns:a16="http://schemas.microsoft.com/office/drawing/2014/main" id="{572BE904-3C2F-5537-12F0-9F0B47237F3C}"/>
              </a:ext>
            </a:extLst>
          </p:cNvPr>
          <p:cNvPicPr>
            <a:picLocks noChangeAspect="1"/>
          </p:cNvPicPr>
          <p:nvPr/>
        </p:nvPicPr>
        <p:blipFill>
          <a:blip r:embed="rId3"/>
          <a:stretch>
            <a:fillRect/>
          </a:stretch>
        </p:blipFill>
        <p:spPr>
          <a:xfrm>
            <a:off x="-9245600" y="-28354"/>
            <a:ext cx="12298631" cy="6917980"/>
          </a:xfrm>
          <a:prstGeom prst="rect">
            <a:avLst/>
          </a:prstGeom>
        </p:spPr>
      </p:pic>
      <p:pic>
        <p:nvPicPr>
          <p:cNvPr id="5" name="Picture 4">
            <a:extLst>
              <a:ext uri="{FF2B5EF4-FFF2-40B4-BE49-F238E27FC236}">
                <a16:creationId xmlns:a16="http://schemas.microsoft.com/office/drawing/2014/main" id="{0BB758A2-9532-74D0-ADC6-6CFDE0258CA4}"/>
              </a:ext>
            </a:extLst>
          </p:cNvPr>
          <p:cNvPicPr>
            <a:picLocks noChangeAspect="1"/>
          </p:cNvPicPr>
          <p:nvPr/>
        </p:nvPicPr>
        <p:blipFill>
          <a:blip r:embed="rId4"/>
          <a:stretch>
            <a:fillRect/>
          </a:stretch>
        </p:blipFill>
        <p:spPr>
          <a:xfrm>
            <a:off x="655904" y="-21613"/>
            <a:ext cx="2780979" cy="6881743"/>
          </a:xfrm>
          <a:prstGeom prst="rect">
            <a:avLst/>
          </a:prstGeom>
        </p:spPr>
      </p:pic>
      <p:pic>
        <p:nvPicPr>
          <p:cNvPr id="22" name="Picture 21" descr="A white arrow in a circle&#10;&#10;AI-generated content may be incorrect.">
            <a:hlinkClick r:id="rId5" action="ppaction://hlinksldjump"/>
            <a:extLst>
              <a:ext uri="{FF2B5EF4-FFF2-40B4-BE49-F238E27FC236}">
                <a16:creationId xmlns:a16="http://schemas.microsoft.com/office/drawing/2014/main" id="{5B33A55F-5F47-E71A-431C-1BF9EF929A49}"/>
              </a:ext>
            </a:extLst>
          </p:cNvPr>
          <p:cNvPicPr>
            <a:picLocks noChangeAspect="1"/>
          </p:cNvPicPr>
          <p:nvPr/>
        </p:nvPicPr>
        <p:blipFill>
          <a:blip r:embed="rId6"/>
          <a:stretch>
            <a:fillRect/>
          </a:stretch>
        </p:blipFill>
        <p:spPr>
          <a:xfrm>
            <a:off x="1191544" y="3243263"/>
            <a:ext cx="561975" cy="557213"/>
          </a:xfrm>
          <a:prstGeom prst="rect">
            <a:avLst/>
          </a:prstGeom>
        </p:spPr>
      </p:pic>
      <p:pic>
        <p:nvPicPr>
          <p:cNvPr id="13" name="Platshållare för bild 12">
            <a:extLst>
              <a:ext uri="{FF2B5EF4-FFF2-40B4-BE49-F238E27FC236}">
                <a16:creationId xmlns:a16="http://schemas.microsoft.com/office/drawing/2014/main" id="{DDDF09F4-0170-5DA0-6106-B48A02AE7EDB}"/>
              </a:ext>
            </a:extLst>
          </p:cNvPr>
          <p:cNvPicPr>
            <a:picLocks noGrp="1" noChangeAspect="1"/>
          </p:cNvPicPr>
          <p:nvPr>
            <p:ph type="pic" sz="quarter" idx="19"/>
          </p:nvPr>
        </p:nvPicPr>
        <p:blipFill>
          <a:blip r:embed="rId7"/>
          <a:srcRect l="16799" r="16799"/>
          <a:stretch/>
        </p:blipFill>
        <p:spPr>
          <a:xfrm>
            <a:off x="6702792" y="-4283"/>
            <a:ext cx="5489208" cy="5511019"/>
          </a:xfrm>
        </p:spPr>
      </p:pic>
      <p:sp>
        <p:nvSpPr>
          <p:cNvPr id="8" name="Picture Placeholder 7">
            <a:extLst>
              <a:ext uri="{FF2B5EF4-FFF2-40B4-BE49-F238E27FC236}">
                <a16:creationId xmlns:a16="http://schemas.microsoft.com/office/drawing/2014/main" id="{A8268D28-6650-8746-1C01-D5674A348271}"/>
              </a:ext>
            </a:extLst>
          </p:cNvPr>
          <p:cNvSpPr>
            <a:spLocks noGrp="1"/>
          </p:cNvSpPr>
          <p:nvPr>
            <p:ph type="pic" sz="quarter" idx="21"/>
          </p:nvPr>
        </p:nvSpPr>
        <p:spPr>
          <a:xfrm>
            <a:off x="8654902" y="5055399"/>
            <a:ext cx="3537098" cy="1821649"/>
          </a:xfrm>
        </p:spPr>
        <p:txBody>
          <a:bodyPr/>
          <a:lstStyle/>
          <a:p>
            <a:endParaRPr lang="sv-SE" noProof="0" dirty="0"/>
          </a:p>
        </p:txBody>
      </p:sp>
      <p:sp>
        <p:nvSpPr>
          <p:cNvPr id="2" name="Text Placeholder 1">
            <a:extLst>
              <a:ext uri="{FF2B5EF4-FFF2-40B4-BE49-F238E27FC236}">
                <a16:creationId xmlns:a16="http://schemas.microsoft.com/office/drawing/2014/main" id="{92BFBCB3-DDF8-3E06-59CC-C935F0BFA42D}"/>
              </a:ext>
            </a:extLst>
          </p:cNvPr>
          <p:cNvSpPr>
            <a:spLocks noGrp="1"/>
          </p:cNvSpPr>
          <p:nvPr>
            <p:ph type="body" sz="quarter" idx="13"/>
          </p:nvPr>
        </p:nvSpPr>
        <p:spPr/>
        <p:txBody>
          <a:bodyPr>
            <a:normAutofit fontScale="92500" lnSpcReduction="10000"/>
          </a:bodyPr>
          <a:lstStyle/>
          <a:p>
            <a:endParaRPr lang="sv-SE" noProof="0" dirty="0"/>
          </a:p>
        </p:txBody>
      </p:sp>
      <p:sp>
        <p:nvSpPr>
          <p:cNvPr id="7" name="Text Placeholder 6">
            <a:extLst>
              <a:ext uri="{FF2B5EF4-FFF2-40B4-BE49-F238E27FC236}">
                <a16:creationId xmlns:a16="http://schemas.microsoft.com/office/drawing/2014/main" id="{8AD384BE-75E0-1ADD-A1AA-49F00D6795E0}"/>
              </a:ext>
            </a:extLst>
          </p:cNvPr>
          <p:cNvSpPr>
            <a:spLocks noGrp="1"/>
          </p:cNvSpPr>
          <p:nvPr>
            <p:ph type="body" sz="quarter" idx="20"/>
          </p:nvPr>
        </p:nvSpPr>
        <p:spPr>
          <a:xfrm>
            <a:off x="8928100" y="5244313"/>
            <a:ext cx="2862796" cy="1310086"/>
          </a:xfrm>
        </p:spPr>
        <p:txBody>
          <a:bodyPr>
            <a:noAutofit/>
          </a:bodyPr>
          <a:lstStyle/>
          <a:p>
            <a:pPr algn="l">
              <a:lnSpc>
                <a:spcPct val="100000"/>
              </a:lnSpc>
            </a:pPr>
            <a:r>
              <a:rPr lang="sv-SE" sz="2200" noProof="0" dirty="0"/>
              <a:t>Staden Chengdu i Kina byggs nu om till en parkstad för över 20 miljoner invånare. </a:t>
            </a:r>
          </a:p>
        </p:txBody>
      </p:sp>
      <p:sp>
        <p:nvSpPr>
          <p:cNvPr id="10" name="Text Placeholder 9">
            <a:extLst>
              <a:ext uri="{FF2B5EF4-FFF2-40B4-BE49-F238E27FC236}">
                <a16:creationId xmlns:a16="http://schemas.microsoft.com/office/drawing/2014/main" id="{50732724-6AB3-A951-4DD4-87D658A413A1}"/>
              </a:ext>
            </a:extLst>
          </p:cNvPr>
          <p:cNvSpPr>
            <a:spLocks noGrp="1"/>
          </p:cNvSpPr>
          <p:nvPr>
            <p:ph type="body" sz="quarter" idx="24"/>
          </p:nvPr>
        </p:nvSpPr>
        <p:spPr/>
        <p:txBody>
          <a:bodyPr>
            <a:normAutofit/>
          </a:bodyPr>
          <a:lstStyle/>
          <a:p>
            <a:r>
              <a:rPr lang="sv-SE" noProof="0" dirty="0"/>
              <a:t>Hur föreställer du dig en parkstad?</a:t>
            </a:r>
          </a:p>
        </p:txBody>
      </p:sp>
      <p:sp>
        <p:nvSpPr>
          <p:cNvPr id="11" name="Text Placeholder 10">
            <a:extLst>
              <a:ext uri="{FF2B5EF4-FFF2-40B4-BE49-F238E27FC236}">
                <a16:creationId xmlns:a16="http://schemas.microsoft.com/office/drawing/2014/main" id="{1547D3DF-8DA9-87D7-17E8-DC85E6D9DB38}"/>
              </a:ext>
            </a:extLst>
          </p:cNvPr>
          <p:cNvSpPr>
            <a:spLocks noGrp="1"/>
          </p:cNvSpPr>
          <p:nvPr>
            <p:ph type="body" sz="quarter" idx="25"/>
          </p:nvPr>
        </p:nvSpPr>
        <p:spPr>
          <a:xfrm>
            <a:off x="2244725" y="1509469"/>
            <a:ext cx="3859213" cy="3061372"/>
          </a:xfrm>
        </p:spPr>
        <p:txBody>
          <a:bodyPr>
            <a:normAutofit/>
          </a:bodyPr>
          <a:lstStyle/>
          <a:p>
            <a:r>
              <a:rPr lang="sv-SE" noProof="0" dirty="0"/>
              <a:t>Slår man ihop all världens stadsutbredning och byggande så motsvarar det att en ny stad </a:t>
            </a:r>
            <a:r>
              <a:rPr lang="sv-SE" dirty="0"/>
              <a:t>i </a:t>
            </a:r>
            <a:r>
              <a:rPr lang="sv-SE" noProof="0" dirty="0"/>
              <a:t>Paris storlek byggs var femte dag! Det tränger i snabb takt undan viktiga levnadsmiljöer för djur och natur.</a:t>
            </a:r>
          </a:p>
          <a:p>
            <a:r>
              <a:rPr lang="sv-SE" noProof="0" dirty="0"/>
              <a:t>Genom att bygga mer hållbart kan vi skapa platser där även växter och djur får plats och trivs inne i staden.</a:t>
            </a:r>
          </a:p>
        </p:txBody>
      </p:sp>
      <p:pic>
        <p:nvPicPr>
          <p:cNvPr id="32" name="Picture 31" descr="A blue circle with white text boxes&#10;&#10;AI-generated content may be incorrect.">
            <a:extLst>
              <a:ext uri="{FF2B5EF4-FFF2-40B4-BE49-F238E27FC236}">
                <a16:creationId xmlns:a16="http://schemas.microsoft.com/office/drawing/2014/main" id="{C4326999-15BD-8F29-8046-0AF0989928E1}"/>
              </a:ext>
            </a:extLst>
          </p:cNvPr>
          <p:cNvPicPr>
            <a:picLocks noChangeAspect="1"/>
          </p:cNvPicPr>
          <p:nvPr/>
        </p:nvPicPr>
        <p:blipFill>
          <a:blip r:embed="rId8"/>
          <a:stretch>
            <a:fillRect/>
          </a:stretch>
        </p:blipFill>
        <p:spPr>
          <a:xfrm>
            <a:off x="1682025" y="5055399"/>
            <a:ext cx="403343" cy="407930"/>
          </a:xfrm>
          <a:prstGeom prst="rect">
            <a:avLst/>
          </a:prstGeom>
        </p:spPr>
      </p:pic>
      <p:sp>
        <p:nvSpPr>
          <p:cNvPr id="6" name="Rubrik 5">
            <a:extLst>
              <a:ext uri="{FF2B5EF4-FFF2-40B4-BE49-F238E27FC236}">
                <a16:creationId xmlns:a16="http://schemas.microsoft.com/office/drawing/2014/main" id="{7D445476-A7A2-5D21-E237-A213DCBEBAD8}"/>
              </a:ext>
            </a:extLst>
          </p:cNvPr>
          <p:cNvSpPr>
            <a:spLocks noGrp="1"/>
          </p:cNvSpPr>
          <p:nvPr>
            <p:ph type="title"/>
          </p:nvPr>
        </p:nvSpPr>
        <p:spPr/>
        <p:txBody>
          <a:bodyPr/>
          <a:lstStyle/>
          <a:p>
            <a:r>
              <a:rPr lang="sv-SE" noProof="0" dirty="0"/>
              <a:t>Parkstäder</a:t>
            </a:r>
          </a:p>
        </p:txBody>
      </p:sp>
    </p:spTree>
    <p:extLst>
      <p:ext uri="{BB962C8B-B14F-4D97-AF65-F5344CB8AC3E}">
        <p14:creationId xmlns:p14="http://schemas.microsoft.com/office/powerpoint/2010/main" val="3440251569"/>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54E92-5431-E528-B163-FA6986C89629}"/>
            </a:ext>
          </a:extLst>
        </p:cNvPr>
        <p:cNvGrpSpPr/>
        <p:nvPr/>
      </p:nvGrpSpPr>
      <p:grpSpPr>
        <a:xfrm>
          <a:off x="0" y="0"/>
          <a:ext cx="0" cy="0"/>
          <a:chOff x="0" y="0"/>
          <a:chExt cx="0" cy="0"/>
        </a:xfrm>
      </p:grpSpPr>
      <p:pic>
        <p:nvPicPr>
          <p:cNvPr id="3" name="Picture 2" descr="A bus station with people and a street&#10;&#10;AI-generated content may be incorrect.">
            <a:extLst>
              <a:ext uri="{FF2B5EF4-FFF2-40B4-BE49-F238E27FC236}">
                <a16:creationId xmlns:a16="http://schemas.microsoft.com/office/drawing/2014/main" id="{7AC28722-0208-EE2C-BE8B-F5BC5E46104D}"/>
              </a:ext>
            </a:extLst>
          </p:cNvPr>
          <p:cNvPicPr>
            <a:picLocks noChangeAspect="1"/>
          </p:cNvPicPr>
          <p:nvPr/>
        </p:nvPicPr>
        <p:blipFill>
          <a:blip r:embed="rId3"/>
          <a:stretch>
            <a:fillRect/>
          </a:stretch>
        </p:blipFill>
        <p:spPr>
          <a:xfrm>
            <a:off x="-9245600" y="-28354"/>
            <a:ext cx="12298631" cy="6917980"/>
          </a:xfrm>
          <a:prstGeom prst="rect">
            <a:avLst/>
          </a:prstGeom>
        </p:spPr>
      </p:pic>
      <p:pic>
        <p:nvPicPr>
          <p:cNvPr id="5" name="Picture 4">
            <a:extLst>
              <a:ext uri="{FF2B5EF4-FFF2-40B4-BE49-F238E27FC236}">
                <a16:creationId xmlns:a16="http://schemas.microsoft.com/office/drawing/2014/main" id="{9E8A012D-53AF-C862-5A78-D8A2E77FBBD1}"/>
              </a:ext>
            </a:extLst>
          </p:cNvPr>
          <p:cNvPicPr>
            <a:picLocks noChangeAspect="1"/>
          </p:cNvPicPr>
          <p:nvPr/>
        </p:nvPicPr>
        <p:blipFill>
          <a:blip r:embed="rId4"/>
          <a:stretch>
            <a:fillRect/>
          </a:stretch>
        </p:blipFill>
        <p:spPr>
          <a:xfrm>
            <a:off x="655904" y="-21613"/>
            <a:ext cx="2780979" cy="6881743"/>
          </a:xfrm>
          <a:prstGeom prst="rect">
            <a:avLst/>
          </a:prstGeom>
        </p:spPr>
      </p:pic>
      <p:pic>
        <p:nvPicPr>
          <p:cNvPr id="13" name="Platshållare för bild 12" descr="En bild som visar utomhus, väg, infrastruktur, Motorväg&#10;&#10;AI-genererat innehåll kan vara felaktigt.">
            <a:extLst>
              <a:ext uri="{FF2B5EF4-FFF2-40B4-BE49-F238E27FC236}">
                <a16:creationId xmlns:a16="http://schemas.microsoft.com/office/drawing/2014/main" id="{BF517EB5-E4CE-1CCA-C493-AE83D0BA215D}"/>
              </a:ext>
            </a:extLst>
          </p:cNvPr>
          <p:cNvPicPr>
            <a:picLocks noGrp="1" noChangeAspect="1"/>
          </p:cNvPicPr>
          <p:nvPr>
            <p:ph type="pic" sz="quarter" idx="19"/>
          </p:nvPr>
        </p:nvPicPr>
        <p:blipFill>
          <a:blip r:embed="rId5"/>
          <a:srcRect l="16428" r="16428"/>
          <a:stretch>
            <a:fillRect/>
          </a:stretch>
        </p:blipFill>
        <p:spPr/>
      </p:pic>
      <p:pic>
        <p:nvPicPr>
          <p:cNvPr id="22" name="Picture 21" descr="A white arrow in a circle&#10;&#10;AI-generated content may be incorrect.">
            <a:hlinkClick r:id="rId6" action="ppaction://hlinksldjump"/>
            <a:extLst>
              <a:ext uri="{FF2B5EF4-FFF2-40B4-BE49-F238E27FC236}">
                <a16:creationId xmlns:a16="http://schemas.microsoft.com/office/drawing/2014/main" id="{EDBB85F0-8EC1-9CC9-A9F7-D533D260F8AF}"/>
              </a:ext>
            </a:extLst>
          </p:cNvPr>
          <p:cNvPicPr>
            <a:picLocks noChangeAspect="1"/>
          </p:cNvPicPr>
          <p:nvPr/>
        </p:nvPicPr>
        <p:blipFill>
          <a:blip r:embed="rId7"/>
          <a:stretch>
            <a:fillRect/>
          </a:stretch>
        </p:blipFill>
        <p:spPr>
          <a:xfrm>
            <a:off x="1191544" y="3243263"/>
            <a:ext cx="561975" cy="557213"/>
          </a:xfrm>
          <a:prstGeom prst="rect">
            <a:avLst/>
          </a:prstGeom>
        </p:spPr>
      </p:pic>
      <p:sp>
        <p:nvSpPr>
          <p:cNvPr id="8" name="Picture Placeholder 7">
            <a:extLst>
              <a:ext uri="{FF2B5EF4-FFF2-40B4-BE49-F238E27FC236}">
                <a16:creationId xmlns:a16="http://schemas.microsoft.com/office/drawing/2014/main" id="{8B0A3F4B-C1FB-53A6-3088-967C30AD8481}"/>
              </a:ext>
            </a:extLst>
          </p:cNvPr>
          <p:cNvSpPr>
            <a:spLocks noGrp="1"/>
          </p:cNvSpPr>
          <p:nvPr>
            <p:ph type="pic" sz="quarter" idx="21"/>
          </p:nvPr>
        </p:nvSpPr>
        <p:spPr>
          <a:xfrm>
            <a:off x="8509000" y="5068099"/>
            <a:ext cx="3683000" cy="1808950"/>
          </a:xfrm>
        </p:spPr>
        <p:txBody>
          <a:bodyPr/>
          <a:lstStyle/>
          <a:p>
            <a:endParaRPr lang="sv-SE" noProof="0" dirty="0"/>
          </a:p>
        </p:txBody>
      </p:sp>
      <p:sp>
        <p:nvSpPr>
          <p:cNvPr id="2" name="Text Placeholder 1">
            <a:extLst>
              <a:ext uri="{FF2B5EF4-FFF2-40B4-BE49-F238E27FC236}">
                <a16:creationId xmlns:a16="http://schemas.microsoft.com/office/drawing/2014/main" id="{BD601926-3D7F-3DCF-E5FC-04536D5BD110}"/>
              </a:ext>
            </a:extLst>
          </p:cNvPr>
          <p:cNvSpPr>
            <a:spLocks noGrp="1"/>
          </p:cNvSpPr>
          <p:nvPr>
            <p:ph type="body" sz="quarter" idx="13"/>
          </p:nvPr>
        </p:nvSpPr>
        <p:spPr/>
        <p:txBody>
          <a:bodyPr>
            <a:normAutofit fontScale="92500" lnSpcReduction="10000"/>
          </a:bodyPr>
          <a:lstStyle/>
          <a:p>
            <a:endParaRPr lang="sv-SE" noProof="0" dirty="0"/>
          </a:p>
        </p:txBody>
      </p:sp>
      <p:sp>
        <p:nvSpPr>
          <p:cNvPr id="7" name="Text Placeholder 6">
            <a:extLst>
              <a:ext uri="{FF2B5EF4-FFF2-40B4-BE49-F238E27FC236}">
                <a16:creationId xmlns:a16="http://schemas.microsoft.com/office/drawing/2014/main" id="{A747BCBD-FE76-BF8B-AFAC-A20958300FCC}"/>
              </a:ext>
            </a:extLst>
          </p:cNvPr>
          <p:cNvSpPr>
            <a:spLocks noGrp="1"/>
          </p:cNvSpPr>
          <p:nvPr>
            <p:ph type="body" sz="quarter" idx="20"/>
          </p:nvPr>
        </p:nvSpPr>
        <p:spPr>
          <a:xfrm>
            <a:off x="8892852" y="5412996"/>
            <a:ext cx="3028819" cy="1119156"/>
          </a:xfrm>
        </p:spPr>
        <p:txBody>
          <a:bodyPr>
            <a:normAutofit/>
          </a:bodyPr>
          <a:lstStyle/>
          <a:p>
            <a:pPr algn="l">
              <a:lnSpc>
                <a:spcPct val="100000"/>
              </a:lnSpc>
            </a:pPr>
            <a:r>
              <a:rPr lang="sv-SE" sz="2200" noProof="0" dirty="0"/>
              <a:t>I Sydkorea finns en 32 km lång cykelbana med solpanelstak.</a:t>
            </a:r>
          </a:p>
        </p:txBody>
      </p:sp>
      <p:sp>
        <p:nvSpPr>
          <p:cNvPr id="10" name="Text Placeholder 9">
            <a:extLst>
              <a:ext uri="{FF2B5EF4-FFF2-40B4-BE49-F238E27FC236}">
                <a16:creationId xmlns:a16="http://schemas.microsoft.com/office/drawing/2014/main" id="{642D7513-E70C-48C1-D753-BB8549019453}"/>
              </a:ext>
            </a:extLst>
          </p:cNvPr>
          <p:cNvSpPr>
            <a:spLocks noGrp="1"/>
          </p:cNvSpPr>
          <p:nvPr>
            <p:ph type="body" sz="quarter" idx="24"/>
          </p:nvPr>
        </p:nvSpPr>
        <p:spPr/>
        <p:txBody>
          <a:bodyPr/>
          <a:lstStyle/>
          <a:p>
            <a:r>
              <a:rPr lang="sv-SE" noProof="0" dirty="0"/>
              <a:t>Skulle man kunna ha något annat på taket och i så fall vad? </a:t>
            </a:r>
          </a:p>
        </p:txBody>
      </p:sp>
      <p:sp>
        <p:nvSpPr>
          <p:cNvPr id="11" name="Text Placeholder 10">
            <a:extLst>
              <a:ext uri="{FF2B5EF4-FFF2-40B4-BE49-F238E27FC236}">
                <a16:creationId xmlns:a16="http://schemas.microsoft.com/office/drawing/2014/main" id="{66F5E49A-8072-7761-8AB2-17722C1A8652}"/>
              </a:ext>
            </a:extLst>
          </p:cNvPr>
          <p:cNvSpPr>
            <a:spLocks noGrp="1"/>
          </p:cNvSpPr>
          <p:nvPr>
            <p:ph type="body" sz="quarter" idx="25"/>
          </p:nvPr>
        </p:nvSpPr>
        <p:spPr>
          <a:xfrm>
            <a:off x="2244725" y="1802788"/>
            <a:ext cx="3859213" cy="3061372"/>
          </a:xfrm>
        </p:spPr>
        <p:txBody>
          <a:bodyPr/>
          <a:lstStyle/>
          <a:p>
            <a:r>
              <a:rPr lang="sv-SE" noProof="0" dirty="0"/>
              <a:t>Om fler cyklar behövs fler cykelbanor. Ett tak över dem kan göra mer än att bara skydda mot regn </a:t>
            </a:r>
            <a:r>
              <a:rPr lang="en-150" dirty="0"/>
              <a:t>–</a:t>
            </a:r>
            <a:r>
              <a:rPr lang="sv-SE" dirty="0"/>
              <a:t> med</a:t>
            </a:r>
            <a:r>
              <a:rPr lang="sv-SE" noProof="0" dirty="0"/>
              <a:t> </a:t>
            </a:r>
            <a:r>
              <a:rPr lang="sv-SE" dirty="0"/>
              <a:t>solceller ovanpå kan de även producera el.</a:t>
            </a:r>
            <a:endParaRPr lang="sv-SE" noProof="0" dirty="0"/>
          </a:p>
          <a:p>
            <a:r>
              <a:rPr lang="sv-SE" noProof="0" dirty="0">
                <a:solidFill>
                  <a:srgbClr val="000000"/>
                </a:solidFill>
              </a:rPr>
              <a:t>Ett cykelbanetak med solceller betalar sig självt (genom att det producerar el) och ger både torra cykelbanor och el till staden. </a:t>
            </a:r>
          </a:p>
        </p:txBody>
      </p:sp>
      <p:pic>
        <p:nvPicPr>
          <p:cNvPr id="32" name="Picture 31" descr="A blue circle with white text boxes&#10;&#10;AI-generated content may be incorrect.">
            <a:extLst>
              <a:ext uri="{FF2B5EF4-FFF2-40B4-BE49-F238E27FC236}">
                <a16:creationId xmlns:a16="http://schemas.microsoft.com/office/drawing/2014/main" id="{CD375EE6-3FEA-5D54-AB27-E9EF8205295F}"/>
              </a:ext>
            </a:extLst>
          </p:cNvPr>
          <p:cNvPicPr>
            <a:picLocks noChangeAspect="1"/>
          </p:cNvPicPr>
          <p:nvPr/>
        </p:nvPicPr>
        <p:blipFill>
          <a:blip r:embed="rId8"/>
          <a:stretch>
            <a:fillRect/>
          </a:stretch>
        </p:blipFill>
        <p:spPr>
          <a:xfrm>
            <a:off x="1682025" y="5055399"/>
            <a:ext cx="403343" cy="407930"/>
          </a:xfrm>
          <a:prstGeom prst="rect">
            <a:avLst/>
          </a:prstGeom>
        </p:spPr>
      </p:pic>
      <p:sp>
        <p:nvSpPr>
          <p:cNvPr id="6" name="Rubrik 5">
            <a:extLst>
              <a:ext uri="{FF2B5EF4-FFF2-40B4-BE49-F238E27FC236}">
                <a16:creationId xmlns:a16="http://schemas.microsoft.com/office/drawing/2014/main" id="{7349E654-5267-785C-532F-40E65E5024A7}"/>
              </a:ext>
            </a:extLst>
          </p:cNvPr>
          <p:cNvSpPr>
            <a:spLocks noGrp="1"/>
          </p:cNvSpPr>
          <p:nvPr>
            <p:ph type="title"/>
          </p:nvPr>
        </p:nvSpPr>
        <p:spPr>
          <a:xfrm>
            <a:off x="2244725" y="667841"/>
            <a:ext cx="3309440" cy="912813"/>
          </a:xfrm>
        </p:spPr>
        <p:txBody>
          <a:bodyPr>
            <a:noAutofit/>
          </a:bodyPr>
          <a:lstStyle/>
          <a:p>
            <a:r>
              <a:rPr lang="sv-SE" noProof="0" dirty="0"/>
              <a:t>Cykeltak som</a:t>
            </a:r>
            <a:r>
              <a:rPr lang="sv-SE" baseline="0" noProof="0" dirty="0"/>
              <a:t> lönar sig</a:t>
            </a:r>
            <a:endParaRPr lang="sv-SE" noProof="0" dirty="0"/>
          </a:p>
        </p:txBody>
      </p:sp>
    </p:spTree>
    <p:extLst>
      <p:ext uri="{BB962C8B-B14F-4D97-AF65-F5344CB8AC3E}">
        <p14:creationId xmlns:p14="http://schemas.microsoft.com/office/powerpoint/2010/main" val="173879002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E90B9-28C3-4C58-D2E0-F500243922D1}"/>
            </a:ext>
          </a:extLst>
        </p:cNvPr>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87543EF3-F34D-CD7B-FF36-82E5ABE8686C}"/>
              </a:ext>
            </a:extLst>
          </p:cNvPr>
          <p:cNvPicPr>
            <a:picLocks noGrp="1" noChangeAspect="1"/>
          </p:cNvPicPr>
          <p:nvPr>
            <p:ph type="pic" sz="quarter" idx="19"/>
          </p:nvPr>
        </p:nvPicPr>
        <p:blipFill>
          <a:blip r:embed="rId3"/>
          <a:srcRect l="12651" r="12651"/>
          <a:stretch>
            <a:fillRect/>
          </a:stretch>
        </p:blipFill>
        <p:spPr>
          <a:xfrm>
            <a:off x="6702792" y="6351"/>
            <a:ext cx="5489208" cy="5511019"/>
          </a:xfrm>
          <a:custGeom>
            <a:avLst/>
            <a:gdLst>
              <a:gd name="csX0" fmla="*/ 0 w 5489208"/>
              <a:gd name="csY0" fmla="*/ 0 h 5511019"/>
              <a:gd name="csX1" fmla="*/ 5489208 w 5489208"/>
              <a:gd name="csY1" fmla="*/ 0 h 5511019"/>
              <a:gd name="csX2" fmla="*/ 5489208 w 5489208"/>
              <a:gd name="csY2" fmla="*/ 5511019 h 5511019"/>
              <a:gd name="csX3" fmla="*/ 910667 w 5489208"/>
              <a:gd name="csY3" fmla="*/ 5511019 h 5511019"/>
              <a:gd name="csX4" fmla="*/ 821344 w 5489208"/>
              <a:gd name="csY4" fmla="*/ 5506509 h 5511019"/>
              <a:gd name="csX5" fmla="*/ 0 w 5489208"/>
              <a:gd name="csY5" fmla="*/ 4596346 h 5511019"/>
            </a:gdLst>
            <a:ahLst/>
            <a:cxnLst>
              <a:cxn ang="0">
                <a:pos x="csX0" y="csY0"/>
              </a:cxn>
              <a:cxn ang="0">
                <a:pos x="csX1" y="csY1"/>
              </a:cxn>
              <a:cxn ang="0">
                <a:pos x="csX2" y="csY2"/>
              </a:cxn>
              <a:cxn ang="0">
                <a:pos x="csX3" y="csY3"/>
              </a:cxn>
              <a:cxn ang="0">
                <a:pos x="csX4" y="csY4"/>
              </a:cxn>
              <a:cxn ang="0">
                <a:pos x="csX5" y="csY5"/>
              </a:cxn>
            </a:cxnLst>
            <a:rect l="l" t="t" r="r" b="b"/>
            <a:pathLst>
              <a:path w="5489208" h="5511019">
                <a:moveTo>
                  <a:pt x="0" y="0"/>
                </a:moveTo>
                <a:lnTo>
                  <a:pt x="5489208" y="0"/>
                </a:lnTo>
                <a:lnTo>
                  <a:pt x="5489208" y="5511019"/>
                </a:lnTo>
                <a:lnTo>
                  <a:pt x="910667" y="5511019"/>
                </a:lnTo>
                <a:lnTo>
                  <a:pt x="821344" y="5506509"/>
                </a:lnTo>
                <a:cubicBezTo>
                  <a:pt x="360007" y="5459658"/>
                  <a:pt x="0" y="5070044"/>
                  <a:pt x="0" y="4596346"/>
                </a:cubicBezTo>
                <a:close/>
              </a:path>
            </a:pathLst>
          </a:custGeom>
        </p:spPr>
      </p:pic>
      <p:pic>
        <p:nvPicPr>
          <p:cNvPr id="4" name="Picture 3">
            <a:extLst>
              <a:ext uri="{FF2B5EF4-FFF2-40B4-BE49-F238E27FC236}">
                <a16:creationId xmlns:a16="http://schemas.microsoft.com/office/drawing/2014/main" id="{A5C6E64B-4EC0-9545-7170-46418DE3DFD9}"/>
              </a:ext>
            </a:extLst>
          </p:cNvPr>
          <p:cNvPicPr>
            <a:picLocks noChangeAspect="1"/>
          </p:cNvPicPr>
          <p:nvPr/>
        </p:nvPicPr>
        <p:blipFill>
          <a:blip r:embed="rId4"/>
          <a:stretch>
            <a:fillRect/>
          </a:stretch>
        </p:blipFill>
        <p:spPr>
          <a:xfrm>
            <a:off x="-9330267" y="-44988"/>
            <a:ext cx="12376948" cy="6962033"/>
          </a:xfrm>
          <a:prstGeom prst="rect">
            <a:avLst/>
          </a:prstGeom>
        </p:spPr>
      </p:pic>
      <p:pic>
        <p:nvPicPr>
          <p:cNvPr id="5" name="Picture 4">
            <a:extLst>
              <a:ext uri="{FF2B5EF4-FFF2-40B4-BE49-F238E27FC236}">
                <a16:creationId xmlns:a16="http://schemas.microsoft.com/office/drawing/2014/main" id="{310E30AC-4F3A-FBDD-5A30-5FEFDDAD4B9D}"/>
              </a:ext>
            </a:extLst>
          </p:cNvPr>
          <p:cNvPicPr>
            <a:picLocks noChangeAspect="1"/>
          </p:cNvPicPr>
          <p:nvPr/>
        </p:nvPicPr>
        <p:blipFill>
          <a:blip r:embed="rId5"/>
          <a:stretch>
            <a:fillRect/>
          </a:stretch>
        </p:blipFill>
        <p:spPr>
          <a:xfrm>
            <a:off x="655904" y="-21613"/>
            <a:ext cx="2780979" cy="6881743"/>
          </a:xfrm>
          <a:prstGeom prst="rect">
            <a:avLst/>
          </a:prstGeom>
        </p:spPr>
      </p:pic>
      <p:sp>
        <p:nvSpPr>
          <p:cNvPr id="12" name="Picture Placeholder 11">
            <a:extLst>
              <a:ext uri="{FF2B5EF4-FFF2-40B4-BE49-F238E27FC236}">
                <a16:creationId xmlns:a16="http://schemas.microsoft.com/office/drawing/2014/main" id="{8B2477EA-EBF9-B74A-47BC-B8C8CE405641}"/>
              </a:ext>
            </a:extLst>
          </p:cNvPr>
          <p:cNvSpPr>
            <a:spLocks noGrp="1"/>
          </p:cNvSpPr>
          <p:nvPr>
            <p:ph type="pic" sz="quarter" idx="21"/>
          </p:nvPr>
        </p:nvSpPr>
        <p:spPr>
          <a:xfrm>
            <a:off x="8240233" y="4868769"/>
            <a:ext cx="3951766" cy="1995580"/>
          </a:xfrm>
        </p:spPr>
        <p:txBody>
          <a:bodyPr/>
          <a:lstStyle/>
          <a:p>
            <a:endParaRPr lang="sv-SE" noProof="0" dirty="0"/>
          </a:p>
        </p:txBody>
      </p:sp>
      <p:sp>
        <p:nvSpPr>
          <p:cNvPr id="8" name="Text Placeholder 7">
            <a:extLst>
              <a:ext uri="{FF2B5EF4-FFF2-40B4-BE49-F238E27FC236}">
                <a16:creationId xmlns:a16="http://schemas.microsoft.com/office/drawing/2014/main" id="{BBA7AFEB-2992-E52C-754D-035E52748E32}"/>
              </a:ext>
            </a:extLst>
          </p:cNvPr>
          <p:cNvSpPr>
            <a:spLocks noGrp="1"/>
          </p:cNvSpPr>
          <p:nvPr>
            <p:ph type="body" sz="quarter" idx="13"/>
          </p:nvPr>
        </p:nvSpPr>
        <p:spPr/>
        <p:txBody>
          <a:bodyPr>
            <a:normAutofit fontScale="92500" lnSpcReduction="10000"/>
          </a:bodyPr>
          <a:lstStyle/>
          <a:p>
            <a:endParaRPr lang="sv-SE" noProof="0" dirty="0"/>
          </a:p>
        </p:txBody>
      </p:sp>
      <p:sp>
        <p:nvSpPr>
          <p:cNvPr id="11" name="Text Placeholder 10">
            <a:extLst>
              <a:ext uri="{FF2B5EF4-FFF2-40B4-BE49-F238E27FC236}">
                <a16:creationId xmlns:a16="http://schemas.microsoft.com/office/drawing/2014/main" id="{1E22409B-5E4F-7298-45AD-C70BA752AD3F}"/>
              </a:ext>
            </a:extLst>
          </p:cNvPr>
          <p:cNvSpPr>
            <a:spLocks noGrp="1"/>
          </p:cNvSpPr>
          <p:nvPr>
            <p:ph type="body" sz="quarter" idx="20"/>
          </p:nvPr>
        </p:nvSpPr>
        <p:spPr>
          <a:xfrm>
            <a:off x="8506754" y="5055399"/>
            <a:ext cx="3558246" cy="1765355"/>
          </a:xfrm>
        </p:spPr>
        <p:txBody>
          <a:bodyPr>
            <a:noAutofit/>
          </a:bodyPr>
          <a:lstStyle/>
          <a:p>
            <a:pPr algn="l"/>
            <a:r>
              <a:rPr lang="sv-SE" sz="2200" noProof="0" dirty="0"/>
              <a:t>I Seoul ersattes en motorväg med en park och ny busslinje. Resultatet: mindre trafik, bättre luft och en naturskön miljö.</a:t>
            </a:r>
          </a:p>
        </p:txBody>
      </p:sp>
      <p:sp>
        <p:nvSpPr>
          <p:cNvPr id="14" name="Text Placeholder 13">
            <a:extLst>
              <a:ext uri="{FF2B5EF4-FFF2-40B4-BE49-F238E27FC236}">
                <a16:creationId xmlns:a16="http://schemas.microsoft.com/office/drawing/2014/main" id="{1FD2732B-B351-92B3-6AF4-F374A1D06BC4}"/>
              </a:ext>
            </a:extLst>
          </p:cNvPr>
          <p:cNvSpPr>
            <a:spLocks noGrp="1"/>
          </p:cNvSpPr>
          <p:nvPr>
            <p:ph type="body" sz="quarter" idx="24"/>
          </p:nvPr>
        </p:nvSpPr>
        <p:spPr/>
        <p:txBody>
          <a:bodyPr/>
          <a:lstStyle/>
          <a:p>
            <a:r>
              <a:rPr lang="sv-SE" noProof="0" dirty="0"/>
              <a:t>Tänk på din väg till skolan. Hur skulle den se ut om du fick bestämma?</a:t>
            </a:r>
          </a:p>
        </p:txBody>
      </p:sp>
      <p:sp>
        <p:nvSpPr>
          <p:cNvPr id="15" name="Text Placeholder 14">
            <a:extLst>
              <a:ext uri="{FF2B5EF4-FFF2-40B4-BE49-F238E27FC236}">
                <a16:creationId xmlns:a16="http://schemas.microsoft.com/office/drawing/2014/main" id="{07F9EFFD-B982-ADC9-8C0A-DD54B5786140}"/>
              </a:ext>
            </a:extLst>
          </p:cNvPr>
          <p:cNvSpPr>
            <a:spLocks noGrp="1"/>
          </p:cNvSpPr>
          <p:nvPr>
            <p:ph type="body" sz="quarter" idx="25"/>
          </p:nvPr>
        </p:nvSpPr>
        <p:spPr>
          <a:xfrm>
            <a:off x="2236077" y="1495333"/>
            <a:ext cx="3859213" cy="3534046"/>
          </a:xfrm>
        </p:spPr>
        <p:txBody>
          <a:bodyPr>
            <a:normAutofit/>
          </a:bodyPr>
          <a:lstStyle/>
          <a:p>
            <a:r>
              <a:rPr lang="sv-SE" noProof="0" dirty="0"/>
              <a:t>Utanför staden rullar både bilar och förarlösa småbussar. Ska man in till staden kör de en till närmaste pendelparkering. </a:t>
            </a:r>
          </a:p>
          <a:p>
            <a:r>
              <a:rPr lang="sv-SE" noProof="0" dirty="0"/>
              <a:t>Bilköerna är borta! </a:t>
            </a:r>
          </a:p>
          <a:p>
            <a:r>
              <a:rPr lang="sv-SE" dirty="0"/>
              <a:t>Inne i staden är det lätt att ta sig fram till fots, med cykel, elsparkcykel, buss eller spårvagn. Att hyra bil från en bilpool har blivit vanligare än att äga en egen bil.</a:t>
            </a:r>
            <a:endParaRPr lang="sv-SE" noProof="0" dirty="0"/>
          </a:p>
        </p:txBody>
      </p:sp>
      <p:pic>
        <p:nvPicPr>
          <p:cNvPr id="17" name="Picture 16" descr="A blue circle with white text boxes&#10;&#10;AI-generated content may be incorrect.">
            <a:extLst>
              <a:ext uri="{FF2B5EF4-FFF2-40B4-BE49-F238E27FC236}">
                <a16:creationId xmlns:a16="http://schemas.microsoft.com/office/drawing/2014/main" id="{48E53B4C-099F-F5F6-F8F7-59E585DDEC02}"/>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30354DDC-041C-EE25-C408-2A2415DA14CC}"/>
              </a:ext>
            </a:extLst>
          </p:cNvPr>
          <p:cNvPicPr>
            <a:picLocks noChangeAspect="1"/>
          </p:cNvPicPr>
          <p:nvPr/>
        </p:nvPicPr>
        <p:blipFill>
          <a:blip r:embed="rId8"/>
          <a:stretch>
            <a:fillRect/>
          </a:stretch>
        </p:blipFill>
        <p:spPr>
          <a:xfrm>
            <a:off x="1191544" y="3243263"/>
            <a:ext cx="561975" cy="557213"/>
          </a:xfrm>
          <a:prstGeom prst="rect">
            <a:avLst/>
          </a:prstGeom>
        </p:spPr>
      </p:pic>
      <p:sp>
        <p:nvSpPr>
          <p:cNvPr id="2" name="Rubrik 1">
            <a:extLst>
              <a:ext uri="{FF2B5EF4-FFF2-40B4-BE49-F238E27FC236}">
                <a16:creationId xmlns:a16="http://schemas.microsoft.com/office/drawing/2014/main" id="{B7919646-513E-39E3-CC5A-0E193BFA95D8}"/>
              </a:ext>
            </a:extLst>
          </p:cNvPr>
          <p:cNvSpPr>
            <a:spLocks noGrp="1"/>
          </p:cNvSpPr>
          <p:nvPr>
            <p:ph type="title"/>
          </p:nvPr>
        </p:nvSpPr>
        <p:spPr/>
        <p:txBody>
          <a:bodyPr/>
          <a:lstStyle/>
          <a:p>
            <a:r>
              <a:rPr lang="sv-SE" noProof="0" dirty="0"/>
              <a:t>Vår resväg år 2045</a:t>
            </a:r>
          </a:p>
        </p:txBody>
      </p:sp>
    </p:spTree>
    <p:extLst>
      <p:ext uri="{BB962C8B-B14F-4D97-AF65-F5344CB8AC3E}">
        <p14:creationId xmlns:p14="http://schemas.microsoft.com/office/powerpoint/2010/main" val="38175000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A6C43-1893-17FF-AD35-987BB6403CED}"/>
            </a:ext>
          </a:extLst>
        </p:cNvPr>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9A0636CE-B87B-360F-7FCB-C587A9759B45}"/>
              </a:ext>
            </a:extLst>
          </p:cNvPr>
          <p:cNvPicPr>
            <a:picLocks noGrp="1" noChangeAspect="1"/>
          </p:cNvPicPr>
          <p:nvPr>
            <p:ph type="pic" sz="quarter" idx="19"/>
          </p:nvPr>
        </p:nvPicPr>
        <p:blipFill>
          <a:blip r:embed="rId3"/>
          <a:srcRect l="12651" r="12651"/>
          <a:stretch>
            <a:fillRect/>
          </a:stretch>
        </p:blipFill>
        <p:spPr>
          <a:xfrm>
            <a:off x="6784238" y="-4283"/>
            <a:ext cx="5407762" cy="5429249"/>
          </a:xfrm>
          <a:custGeom>
            <a:avLst/>
            <a:gdLst>
              <a:gd name="csX0" fmla="*/ 0 w 5489208"/>
              <a:gd name="csY0" fmla="*/ 0 h 5511019"/>
              <a:gd name="csX1" fmla="*/ 5489208 w 5489208"/>
              <a:gd name="csY1" fmla="*/ 0 h 5511019"/>
              <a:gd name="csX2" fmla="*/ 5489208 w 5489208"/>
              <a:gd name="csY2" fmla="*/ 5511019 h 5511019"/>
              <a:gd name="csX3" fmla="*/ 910667 w 5489208"/>
              <a:gd name="csY3" fmla="*/ 5511019 h 5511019"/>
              <a:gd name="csX4" fmla="*/ 821344 w 5489208"/>
              <a:gd name="csY4" fmla="*/ 5506509 h 5511019"/>
              <a:gd name="csX5" fmla="*/ 0 w 5489208"/>
              <a:gd name="csY5" fmla="*/ 4596346 h 5511019"/>
            </a:gdLst>
            <a:ahLst/>
            <a:cxnLst>
              <a:cxn ang="0">
                <a:pos x="csX0" y="csY0"/>
              </a:cxn>
              <a:cxn ang="0">
                <a:pos x="csX1" y="csY1"/>
              </a:cxn>
              <a:cxn ang="0">
                <a:pos x="csX2" y="csY2"/>
              </a:cxn>
              <a:cxn ang="0">
                <a:pos x="csX3" y="csY3"/>
              </a:cxn>
              <a:cxn ang="0">
                <a:pos x="csX4" y="csY4"/>
              </a:cxn>
              <a:cxn ang="0">
                <a:pos x="csX5" y="csY5"/>
              </a:cxn>
            </a:cxnLst>
            <a:rect l="l" t="t" r="r" b="b"/>
            <a:pathLst>
              <a:path w="5489208" h="5511019">
                <a:moveTo>
                  <a:pt x="0" y="0"/>
                </a:moveTo>
                <a:lnTo>
                  <a:pt x="5489208" y="0"/>
                </a:lnTo>
                <a:lnTo>
                  <a:pt x="5489208" y="5511019"/>
                </a:lnTo>
                <a:lnTo>
                  <a:pt x="910667" y="5511019"/>
                </a:lnTo>
                <a:lnTo>
                  <a:pt x="821344" y="5506509"/>
                </a:lnTo>
                <a:cubicBezTo>
                  <a:pt x="360007" y="5459658"/>
                  <a:pt x="0" y="5070044"/>
                  <a:pt x="0" y="4596346"/>
                </a:cubicBezTo>
                <a:close/>
              </a:path>
            </a:pathLst>
          </a:custGeom>
        </p:spPr>
      </p:pic>
      <p:pic>
        <p:nvPicPr>
          <p:cNvPr id="4" name="Picture 3">
            <a:extLst>
              <a:ext uri="{FF2B5EF4-FFF2-40B4-BE49-F238E27FC236}">
                <a16:creationId xmlns:a16="http://schemas.microsoft.com/office/drawing/2014/main" id="{08A3904C-7383-F07C-3DB5-36566C5BAF66}"/>
              </a:ext>
            </a:extLst>
          </p:cNvPr>
          <p:cNvPicPr>
            <a:picLocks noChangeAspect="1"/>
          </p:cNvPicPr>
          <p:nvPr/>
        </p:nvPicPr>
        <p:blipFill>
          <a:blip r:embed="rId4"/>
          <a:stretch>
            <a:fillRect/>
          </a:stretch>
        </p:blipFill>
        <p:spPr>
          <a:xfrm>
            <a:off x="-9330267" y="-44988"/>
            <a:ext cx="12376948" cy="6962033"/>
          </a:xfrm>
          <a:prstGeom prst="rect">
            <a:avLst/>
          </a:prstGeom>
        </p:spPr>
      </p:pic>
      <p:pic>
        <p:nvPicPr>
          <p:cNvPr id="5" name="Picture 4">
            <a:extLst>
              <a:ext uri="{FF2B5EF4-FFF2-40B4-BE49-F238E27FC236}">
                <a16:creationId xmlns:a16="http://schemas.microsoft.com/office/drawing/2014/main" id="{9E203718-5821-1DF3-682D-DFCFAAA38A00}"/>
              </a:ext>
            </a:extLst>
          </p:cNvPr>
          <p:cNvPicPr>
            <a:picLocks noChangeAspect="1"/>
          </p:cNvPicPr>
          <p:nvPr/>
        </p:nvPicPr>
        <p:blipFill>
          <a:blip r:embed="rId5"/>
          <a:stretch>
            <a:fillRect/>
          </a:stretch>
        </p:blipFill>
        <p:spPr>
          <a:xfrm>
            <a:off x="655904" y="-21613"/>
            <a:ext cx="2780979" cy="6881743"/>
          </a:xfrm>
          <a:prstGeom prst="rect">
            <a:avLst/>
          </a:prstGeom>
        </p:spPr>
      </p:pic>
      <p:sp>
        <p:nvSpPr>
          <p:cNvPr id="8" name="Text Placeholder 7">
            <a:extLst>
              <a:ext uri="{FF2B5EF4-FFF2-40B4-BE49-F238E27FC236}">
                <a16:creationId xmlns:a16="http://schemas.microsoft.com/office/drawing/2014/main" id="{1DA31DD6-51B9-B03A-D996-097683AEE870}"/>
              </a:ext>
            </a:extLst>
          </p:cNvPr>
          <p:cNvSpPr>
            <a:spLocks noGrp="1"/>
          </p:cNvSpPr>
          <p:nvPr>
            <p:ph type="body" sz="quarter" idx="13"/>
          </p:nvPr>
        </p:nvSpPr>
        <p:spPr>
          <a:xfrm rot="16200000">
            <a:off x="5011548" y="1748696"/>
            <a:ext cx="3360737" cy="185609"/>
          </a:xfrm>
        </p:spPr>
        <p:txBody>
          <a:bodyPr>
            <a:normAutofit fontScale="92500" lnSpcReduction="10000"/>
          </a:bodyPr>
          <a:lstStyle/>
          <a:p>
            <a:r>
              <a:rPr lang="sv-SE" noProof="0" dirty="0"/>
              <a:t>Foto: Kathy /</a:t>
            </a:r>
            <a:r>
              <a:rPr lang="sv-SE" baseline="0" noProof="0" dirty="0"/>
              <a:t> </a:t>
            </a:r>
            <a:r>
              <a:rPr lang="sv-SE" noProof="0" dirty="0" err="1"/>
              <a:t>Unsplash</a:t>
            </a:r>
            <a:endParaRPr lang="sv-SE" noProof="0" dirty="0"/>
          </a:p>
        </p:txBody>
      </p:sp>
      <p:sp>
        <p:nvSpPr>
          <p:cNvPr id="12" name="Picture Placeholder 11">
            <a:extLst>
              <a:ext uri="{FF2B5EF4-FFF2-40B4-BE49-F238E27FC236}">
                <a16:creationId xmlns:a16="http://schemas.microsoft.com/office/drawing/2014/main" id="{59840978-84CF-4BA6-E027-273C6D5AC2C9}"/>
              </a:ext>
            </a:extLst>
          </p:cNvPr>
          <p:cNvSpPr>
            <a:spLocks noGrp="1"/>
          </p:cNvSpPr>
          <p:nvPr>
            <p:ph type="pic" sz="quarter" idx="21"/>
          </p:nvPr>
        </p:nvSpPr>
        <p:spPr>
          <a:xfrm>
            <a:off x="8755118" y="5068099"/>
            <a:ext cx="3436881" cy="1796250"/>
          </a:xfrm>
        </p:spPr>
        <p:txBody>
          <a:bodyPr/>
          <a:lstStyle/>
          <a:p>
            <a:endParaRPr lang="sv-SE" noProof="0" dirty="0"/>
          </a:p>
        </p:txBody>
      </p:sp>
      <p:sp>
        <p:nvSpPr>
          <p:cNvPr id="11" name="Text Placeholder 10">
            <a:extLst>
              <a:ext uri="{FF2B5EF4-FFF2-40B4-BE49-F238E27FC236}">
                <a16:creationId xmlns:a16="http://schemas.microsoft.com/office/drawing/2014/main" id="{7E8B9B9A-5D2D-ADD7-5138-1D2DCA01130F}"/>
              </a:ext>
            </a:extLst>
          </p:cNvPr>
          <p:cNvSpPr>
            <a:spLocks noGrp="1"/>
          </p:cNvSpPr>
          <p:nvPr>
            <p:ph type="body" sz="quarter" idx="20"/>
          </p:nvPr>
        </p:nvSpPr>
        <p:spPr>
          <a:xfrm>
            <a:off x="9060125" y="5364849"/>
            <a:ext cx="2941376" cy="1283399"/>
          </a:xfrm>
        </p:spPr>
        <p:txBody>
          <a:bodyPr>
            <a:normAutofit/>
          </a:bodyPr>
          <a:lstStyle/>
          <a:p>
            <a:pPr algn="l">
              <a:lnSpc>
                <a:spcPct val="100000"/>
              </a:lnSpc>
            </a:pPr>
            <a:r>
              <a:rPr lang="sv-SE" sz="2200" noProof="0" dirty="0"/>
              <a:t>Flera nordiska länder har redan infört förarlösa busslinjer</a:t>
            </a:r>
            <a:r>
              <a:rPr lang="sv-SE" sz="2200" dirty="0"/>
              <a:t>.</a:t>
            </a:r>
            <a:endParaRPr lang="sv-SE" sz="2200" noProof="0" dirty="0"/>
          </a:p>
        </p:txBody>
      </p:sp>
      <p:sp>
        <p:nvSpPr>
          <p:cNvPr id="14" name="Text Placeholder 13">
            <a:extLst>
              <a:ext uri="{FF2B5EF4-FFF2-40B4-BE49-F238E27FC236}">
                <a16:creationId xmlns:a16="http://schemas.microsoft.com/office/drawing/2014/main" id="{348231E2-1980-1AEF-19E5-9A1412D1C646}"/>
              </a:ext>
            </a:extLst>
          </p:cNvPr>
          <p:cNvSpPr>
            <a:spLocks noGrp="1"/>
          </p:cNvSpPr>
          <p:nvPr>
            <p:ph type="body" sz="quarter" idx="24"/>
          </p:nvPr>
        </p:nvSpPr>
        <p:spPr>
          <a:xfrm>
            <a:off x="2240755" y="5323525"/>
            <a:ext cx="3951438" cy="1151946"/>
          </a:xfrm>
        </p:spPr>
        <p:txBody>
          <a:bodyPr>
            <a:noAutofit/>
          </a:bodyPr>
          <a:lstStyle/>
          <a:p>
            <a:r>
              <a:rPr lang="sv-SE" noProof="0" dirty="0"/>
              <a:t>Vad är mest irriterande med att resa i staden idag?</a:t>
            </a:r>
          </a:p>
        </p:txBody>
      </p:sp>
      <p:sp>
        <p:nvSpPr>
          <p:cNvPr id="15" name="Text Placeholder 14">
            <a:extLst>
              <a:ext uri="{FF2B5EF4-FFF2-40B4-BE49-F238E27FC236}">
                <a16:creationId xmlns:a16="http://schemas.microsoft.com/office/drawing/2014/main" id="{6CE2B2E5-36AA-437F-DB54-AE01844A6111}"/>
              </a:ext>
            </a:extLst>
          </p:cNvPr>
          <p:cNvSpPr>
            <a:spLocks noGrp="1"/>
          </p:cNvSpPr>
          <p:nvPr>
            <p:ph type="body" sz="quarter" idx="25"/>
          </p:nvPr>
        </p:nvSpPr>
        <p:spPr>
          <a:xfrm>
            <a:off x="2244725" y="1628614"/>
            <a:ext cx="4219575" cy="3426785"/>
          </a:xfrm>
        </p:spPr>
        <p:txBody>
          <a:bodyPr>
            <a:noAutofit/>
          </a:bodyPr>
          <a:lstStyle/>
          <a:p>
            <a:r>
              <a:rPr lang="sv-SE" dirty="0"/>
              <a:t>Många går, cyklar eller åker kollektivt, men bilen är ändå det vanligaste sättet att resa på – ungefär hälften av alla resor i Sverige görs med bil.</a:t>
            </a:r>
          </a:p>
          <a:p>
            <a:r>
              <a:rPr lang="sv-SE" noProof="0" dirty="0"/>
              <a:t>Bilister lägger ofta många timmar i veckan på att köra bil och en stor del av sin inkomst (ca 20%). I storstäder bildas ofta långa bilköer. </a:t>
            </a:r>
            <a:r>
              <a:rPr lang="sv-SE" dirty="0"/>
              <a:t>I varje bil i staden sitter i genomsnitt bara 1,3 personer – och bilen står sedan parkerad över 90% av tiden.</a:t>
            </a:r>
            <a:endParaRPr lang="sv-SE" noProof="0" dirty="0"/>
          </a:p>
          <a:p>
            <a:r>
              <a:rPr lang="sv-SE" dirty="0"/>
              <a:t>Om vi reser smartare kan vi spara både tid, pengar och värdefull plats i staden.</a:t>
            </a:r>
            <a:endParaRPr lang="sv-SE" noProof="0" dirty="0"/>
          </a:p>
        </p:txBody>
      </p:sp>
      <p:pic>
        <p:nvPicPr>
          <p:cNvPr id="17" name="Picture 16" descr="A blue circle with white text boxes&#10;&#10;AI-generated content may be incorrect.">
            <a:extLst>
              <a:ext uri="{FF2B5EF4-FFF2-40B4-BE49-F238E27FC236}">
                <a16:creationId xmlns:a16="http://schemas.microsoft.com/office/drawing/2014/main" id="{7D863FEE-D022-9941-C793-92D295D49630}"/>
              </a:ext>
            </a:extLst>
          </p:cNvPr>
          <p:cNvPicPr>
            <a:picLocks noChangeAspect="1"/>
          </p:cNvPicPr>
          <p:nvPr/>
        </p:nvPicPr>
        <p:blipFill>
          <a:blip r:embed="rId6"/>
          <a:stretch>
            <a:fillRect/>
          </a:stretch>
        </p:blipFill>
        <p:spPr>
          <a:xfrm>
            <a:off x="1753519" y="5311824"/>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867BCA90-B9C1-BBF4-468C-381191FF60E7}"/>
              </a:ext>
            </a:extLst>
          </p:cNvPr>
          <p:cNvPicPr>
            <a:picLocks noChangeAspect="1"/>
          </p:cNvPicPr>
          <p:nvPr/>
        </p:nvPicPr>
        <p:blipFill>
          <a:blip r:embed="rId8"/>
          <a:stretch>
            <a:fillRect/>
          </a:stretch>
        </p:blipFill>
        <p:spPr>
          <a:xfrm>
            <a:off x="1191544" y="3243263"/>
            <a:ext cx="561975" cy="557213"/>
          </a:xfrm>
          <a:prstGeom prst="rect">
            <a:avLst/>
          </a:prstGeom>
        </p:spPr>
      </p:pic>
      <p:sp>
        <p:nvSpPr>
          <p:cNvPr id="2" name="Rubrik 1">
            <a:extLst>
              <a:ext uri="{FF2B5EF4-FFF2-40B4-BE49-F238E27FC236}">
                <a16:creationId xmlns:a16="http://schemas.microsoft.com/office/drawing/2014/main" id="{CD9E32BA-6E5F-0844-E4FC-22F032275ABA}"/>
              </a:ext>
            </a:extLst>
          </p:cNvPr>
          <p:cNvSpPr>
            <a:spLocks noGrp="1"/>
          </p:cNvSpPr>
          <p:nvPr>
            <p:ph type="title"/>
          </p:nvPr>
        </p:nvSpPr>
        <p:spPr/>
        <p:txBody>
          <a:bodyPr/>
          <a:lstStyle/>
          <a:p>
            <a:r>
              <a:rPr lang="sv-SE" noProof="0" dirty="0"/>
              <a:t>Vår resväg nu</a:t>
            </a:r>
          </a:p>
        </p:txBody>
      </p:sp>
    </p:spTree>
    <p:extLst>
      <p:ext uri="{BB962C8B-B14F-4D97-AF65-F5344CB8AC3E}">
        <p14:creationId xmlns:p14="http://schemas.microsoft.com/office/powerpoint/2010/main" val="51174203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1CCAE-24BE-BA24-B773-C9F67865D6A9}"/>
            </a:ext>
          </a:extLst>
        </p:cNvPr>
        <p:cNvGrpSpPr/>
        <p:nvPr/>
      </p:nvGrpSpPr>
      <p:grpSpPr>
        <a:xfrm>
          <a:off x="0" y="0"/>
          <a:ext cx="0" cy="0"/>
          <a:chOff x="0" y="0"/>
          <a:chExt cx="0" cy="0"/>
        </a:xfrm>
      </p:grpSpPr>
      <p:pic>
        <p:nvPicPr>
          <p:cNvPr id="8" name="Platshållare för bild 7" descr="En bild som visar Landfordon, fordon, klädsel, person&#10;&#10;AI-genererat innehåll kan vara felaktigt.">
            <a:extLst>
              <a:ext uri="{FF2B5EF4-FFF2-40B4-BE49-F238E27FC236}">
                <a16:creationId xmlns:a16="http://schemas.microsoft.com/office/drawing/2014/main" id="{8B3D3A86-0890-84AB-683A-8AF58E6AFBF2}"/>
              </a:ext>
            </a:extLst>
          </p:cNvPr>
          <p:cNvPicPr>
            <a:picLocks noGrp="1" noChangeAspect="1"/>
          </p:cNvPicPr>
          <p:nvPr>
            <p:ph type="pic" sz="quarter" idx="19"/>
          </p:nvPr>
        </p:nvPicPr>
        <p:blipFill>
          <a:blip r:embed="rId3"/>
          <a:srcRect l="16801" r="16801"/>
          <a:stretch>
            <a:fillRect/>
          </a:stretch>
        </p:blipFill>
        <p:spPr/>
      </p:pic>
      <p:pic>
        <p:nvPicPr>
          <p:cNvPr id="3" name="Picture 2" descr="A parking lot with cars and a building&#10;&#10;AI-generated content may be incorrect.">
            <a:extLst>
              <a:ext uri="{FF2B5EF4-FFF2-40B4-BE49-F238E27FC236}">
                <a16:creationId xmlns:a16="http://schemas.microsoft.com/office/drawing/2014/main" id="{49622F4A-E96D-F5C4-F265-BF8EF686FF01}"/>
              </a:ext>
            </a:extLst>
          </p:cNvPr>
          <p:cNvPicPr>
            <a:picLocks noChangeAspect="1"/>
          </p:cNvPicPr>
          <p:nvPr/>
        </p:nvPicPr>
        <p:blipFill>
          <a:blip r:embed="rId4"/>
          <a:stretch>
            <a:fillRect/>
          </a:stretch>
        </p:blipFill>
        <p:spPr>
          <a:xfrm>
            <a:off x="-9262533" y="284"/>
            <a:ext cx="12296514" cy="6916789"/>
          </a:xfrm>
          <a:prstGeom prst="rect">
            <a:avLst/>
          </a:prstGeom>
        </p:spPr>
      </p:pic>
      <p:pic>
        <p:nvPicPr>
          <p:cNvPr id="5" name="Picture 4">
            <a:extLst>
              <a:ext uri="{FF2B5EF4-FFF2-40B4-BE49-F238E27FC236}">
                <a16:creationId xmlns:a16="http://schemas.microsoft.com/office/drawing/2014/main" id="{5F311B1B-94C2-7A98-8094-1687556B700B}"/>
              </a:ext>
            </a:extLst>
          </p:cNvPr>
          <p:cNvPicPr>
            <a:picLocks noChangeAspect="1"/>
          </p:cNvPicPr>
          <p:nvPr/>
        </p:nvPicPr>
        <p:blipFill>
          <a:blip r:embed="rId5"/>
          <a:stretch>
            <a:fillRect/>
          </a:stretch>
        </p:blipFill>
        <p:spPr>
          <a:xfrm>
            <a:off x="655904" y="-21613"/>
            <a:ext cx="2780979" cy="6881743"/>
          </a:xfrm>
          <a:prstGeom prst="rect">
            <a:avLst/>
          </a:prstGeom>
        </p:spPr>
      </p:pic>
      <p:sp>
        <p:nvSpPr>
          <p:cNvPr id="19" name="Picture Placeholder 18">
            <a:extLst>
              <a:ext uri="{FF2B5EF4-FFF2-40B4-BE49-F238E27FC236}">
                <a16:creationId xmlns:a16="http://schemas.microsoft.com/office/drawing/2014/main" id="{1A447DFC-87B5-EEBC-2E3B-3E7A95139E0D}"/>
              </a:ext>
            </a:extLst>
          </p:cNvPr>
          <p:cNvSpPr>
            <a:spLocks noGrp="1"/>
          </p:cNvSpPr>
          <p:nvPr>
            <p:ph type="pic" sz="quarter" idx="21"/>
          </p:nvPr>
        </p:nvSpPr>
        <p:spPr>
          <a:xfrm>
            <a:off x="8118088" y="5014751"/>
            <a:ext cx="4073912" cy="1862297"/>
          </a:xfrm>
        </p:spPr>
        <p:txBody>
          <a:bodyPr/>
          <a:lstStyle/>
          <a:p>
            <a:endParaRPr lang="sv-SE" noProof="0" dirty="0"/>
          </a:p>
        </p:txBody>
      </p:sp>
      <p:sp>
        <p:nvSpPr>
          <p:cNvPr id="2" name="Text Placeholder 1">
            <a:extLst>
              <a:ext uri="{FF2B5EF4-FFF2-40B4-BE49-F238E27FC236}">
                <a16:creationId xmlns:a16="http://schemas.microsoft.com/office/drawing/2014/main" id="{A1DA415D-69AE-292C-DF15-AE351BEA4A0B}"/>
              </a:ext>
            </a:extLst>
          </p:cNvPr>
          <p:cNvSpPr>
            <a:spLocks noGrp="1"/>
          </p:cNvSpPr>
          <p:nvPr>
            <p:ph type="body" sz="quarter" idx="13"/>
          </p:nvPr>
        </p:nvSpPr>
        <p:spPr/>
        <p:txBody>
          <a:bodyPr>
            <a:normAutofit fontScale="92500" lnSpcReduction="10000"/>
          </a:bodyPr>
          <a:lstStyle/>
          <a:p>
            <a:endParaRPr lang="sv-SE" noProof="0" dirty="0"/>
          </a:p>
        </p:txBody>
      </p:sp>
      <p:sp>
        <p:nvSpPr>
          <p:cNvPr id="7" name="Text Placeholder 6">
            <a:extLst>
              <a:ext uri="{FF2B5EF4-FFF2-40B4-BE49-F238E27FC236}">
                <a16:creationId xmlns:a16="http://schemas.microsoft.com/office/drawing/2014/main" id="{EDC13705-BF31-EBE1-2A8A-68F5962E8FE5}"/>
              </a:ext>
            </a:extLst>
          </p:cNvPr>
          <p:cNvSpPr>
            <a:spLocks noGrp="1"/>
          </p:cNvSpPr>
          <p:nvPr>
            <p:ph type="body" sz="quarter" idx="20"/>
          </p:nvPr>
        </p:nvSpPr>
        <p:spPr>
          <a:xfrm>
            <a:off x="8296507" y="5215521"/>
            <a:ext cx="3895493" cy="1367669"/>
          </a:xfrm>
        </p:spPr>
        <p:txBody>
          <a:bodyPr>
            <a:noAutofit/>
          </a:bodyPr>
          <a:lstStyle/>
          <a:p>
            <a:pPr algn="l"/>
            <a:r>
              <a:rPr lang="sv-SE" sz="2200" noProof="0" dirty="0">
                <a:ea typeface="Calibri" panose="020F0502020204030204" pitchFamily="34" charset="0"/>
              </a:rPr>
              <a:t>I Zürich och Wien är ”park-and-</a:t>
            </a:r>
            <a:r>
              <a:rPr lang="sv-SE" sz="2200" noProof="0" dirty="0" err="1">
                <a:ea typeface="Calibri" panose="020F0502020204030204" pitchFamily="34" charset="0"/>
              </a:rPr>
              <a:t>ride</a:t>
            </a:r>
            <a:r>
              <a:rPr lang="sv-SE" sz="2200" noProof="0" dirty="0">
                <a:ea typeface="Calibri" panose="020F0502020204030204" pitchFamily="34" charset="0"/>
              </a:rPr>
              <a:t>” redan vardag: stora pendelparkeringar i utkanten och tät kollektivtrafik in till stan.</a:t>
            </a:r>
            <a:endParaRPr lang="sv-SE" sz="2200" noProof="0" dirty="0">
              <a:latin typeface="-webkit-standard"/>
            </a:endParaRPr>
          </a:p>
        </p:txBody>
      </p:sp>
      <p:sp>
        <p:nvSpPr>
          <p:cNvPr id="21" name="Text Placeholder 20">
            <a:extLst>
              <a:ext uri="{FF2B5EF4-FFF2-40B4-BE49-F238E27FC236}">
                <a16:creationId xmlns:a16="http://schemas.microsoft.com/office/drawing/2014/main" id="{8E663227-EFA9-FC75-EC8F-FA7B8E6A11FB}"/>
              </a:ext>
            </a:extLst>
          </p:cNvPr>
          <p:cNvSpPr>
            <a:spLocks noGrp="1"/>
          </p:cNvSpPr>
          <p:nvPr>
            <p:ph type="body" sz="quarter" idx="24"/>
          </p:nvPr>
        </p:nvSpPr>
        <p:spPr>
          <a:xfrm>
            <a:off x="2236787" y="5086294"/>
            <a:ext cx="3867151" cy="813062"/>
          </a:xfrm>
        </p:spPr>
        <p:txBody>
          <a:bodyPr/>
          <a:lstStyle/>
          <a:p>
            <a:pPr lvl="1">
              <a:lnSpc>
                <a:spcPct val="100000"/>
              </a:lnSpc>
            </a:pPr>
            <a:r>
              <a:rPr lang="sv-SE" noProof="0" dirty="0"/>
              <a:t>Titta på denna </a:t>
            </a:r>
            <a:r>
              <a:rPr lang="sv-SE" noProof="0" dirty="0">
                <a:hlinkClick r:id="rId6"/>
              </a:rPr>
              <a:t>bilreklam</a:t>
            </a:r>
            <a:r>
              <a:rPr lang="sv-SE" noProof="0" dirty="0"/>
              <a:t>. Vad väcker den för tankar?</a:t>
            </a:r>
          </a:p>
        </p:txBody>
      </p:sp>
      <p:sp>
        <p:nvSpPr>
          <p:cNvPr id="22" name="Text Placeholder 21">
            <a:extLst>
              <a:ext uri="{FF2B5EF4-FFF2-40B4-BE49-F238E27FC236}">
                <a16:creationId xmlns:a16="http://schemas.microsoft.com/office/drawing/2014/main" id="{4BD4F6A5-067B-BB15-E453-FFBC0AEE11C5}"/>
              </a:ext>
            </a:extLst>
          </p:cNvPr>
          <p:cNvSpPr>
            <a:spLocks noGrp="1"/>
          </p:cNvSpPr>
          <p:nvPr>
            <p:ph type="body" sz="quarter" idx="25"/>
          </p:nvPr>
        </p:nvSpPr>
        <p:spPr>
          <a:xfrm>
            <a:off x="2244725" y="1628614"/>
            <a:ext cx="3859213" cy="3155259"/>
          </a:xfrm>
        </p:spPr>
        <p:txBody>
          <a:bodyPr>
            <a:noAutofit/>
          </a:bodyPr>
          <a:lstStyle/>
          <a:p>
            <a:r>
              <a:rPr lang="sv-SE" noProof="0" dirty="0"/>
              <a:t>Pendelparkeringar är parkeringsplatser i stadens utkant, nära buss- eller tågstationer, där man kan lämna bilen eller cykeln och resa vidare kollektivt. </a:t>
            </a:r>
          </a:p>
          <a:p>
            <a:r>
              <a:rPr lang="sv-SE" noProof="0" dirty="0"/>
              <a:t>På så sätt kombineras bilens flexibilitet med kollektivtrafikens effektivitet – vilket minskar biltrafiken och behovet av parkeringsplatser inne i stan.</a:t>
            </a:r>
          </a:p>
        </p:txBody>
      </p:sp>
      <p:pic>
        <p:nvPicPr>
          <p:cNvPr id="17" name="Picture 16" descr="A blue circle with white text boxes&#10;&#10;AI-generated content may be incorrect.">
            <a:extLst>
              <a:ext uri="{FF2B5EF4-FFF2-40B4-BE49-F238E27FC236}">
                <a16:creationId xmlns:a16="http://schemas.microsoft.com/office/drawing/2014/main" id="{65A41B77-D561-D166-8D47-FFE375575F26}"/>
              </a:ext>
            </a:extLst>
          </p:cNvPr>
          <p:cNvPicPr>
            <a:picLocks noChangeAspect="1"/>
          </p:cNvPicPr>
          <p:nvPr/>
        </p:nvPicPr>
        <p:blipFill>
          <a:blip r:embed="rId7"/>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8" action="ppaction://hlinksldjump"/>
            <a:extLst>
              <a:ext uri="{FF2B5EF4-FFF2-40B4-BE49-F238E27FC236}">
                <a16:creationId xmlns:a16="http://schemas.microsoft.com/office/drawing/2014/main" id="{26378F3B-8945-C8ED-5E72-29D4D4C23DF9}"/>
              </a:ext>
            </a:extLst>
          </p:cNvPr>
          <p:cNvPicPr>
            <a:picLocks noChangeAspect="1"/>
          </p:cNvPicPr>
          <p:nvPr/>
        </p:nvPicPr>
        <p:blipFill>
          <a:blip r:embed="rId9"/>
          <a:stretch>
            <a:fillRect/>
          </a:stretch>
        </p:blipFill>
        <p:spPr>
          <a:xfrm>
            <a:off x="1191544" y="3243263"/>
            <a:ext cx="561975" cy="557213"/>
          </a:xfrm>
          <a:prstGeom prst="rect">
            <a:avLst/>
          </a:prstGeom>
        </p:spPr>
      </p:pic>
      <p:sp>
        <p:nvSpPr>
          <p:cNvPr id="6" name="Rubrik 5">
            <a:extLst>
              <a:ext uri="{FF2B5EF4-FFF2-40B4-BE49-F238E27FC236}">
                <a16:creationId xmlns:a16="http://schemas.microsoft.com/office/drawing/2014/main" id="{CDCFAFA1-5E10-0EC4-AB65-130D046F05D8}"/>
              </a:ext>
            </a:extLst>
          </p:cNvPr>
          <p:cNvSpPr>
            <a:spLocks noGrp="1"/>
          </p:cNvSpPr>
          <p:nvPr>
            <p:ph type="title"/>
          </p:nvPr>
        </p:nvSpPr>
        <p:spPr/>
        <p:txBody>
          <a:bodyPr/>
          <a:lstStyle/>
          <a:p>
            <a:r>
              <a:rPr lang="sv-SE" noProof="0" dirty="0"/>
              <a:t>Pendelparkering</a:t>
            </a:r>
          </a:p>
        </p:txBody>
      </p:sp>
    </p:spTree>
    <p:extLst>
      <p:ext uri="{BB962C8B-B14F-4D97-AF65-F5344CB8AC3E}">
        <p14:creationId xmlns:p14="http://schemas.microsoft.com/office/powerpoint/2010/main" val="91554091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FDF08-C241-0C84-EBB7-0933B32C58EE}"/>
            </a:ext>
          </a:extLst>
        </p:cNvPr>
        <p:cNvGrpSpPr/>
        <p:nvPr/>
      </p:nvGrpSpPr>
      <p:grpSpPr>
        <a:xfrm>
          <a:off x="0" y="0"/>
          <a:ext cx="0" cy="0"/>
          <a:chOff x="0" y="0"/>
          <a:chExt cx="0" cy="0"/>
        </a:xfrm>
      </p:grpSpPr>
      <p:pic>
        <p:nvPicPr>
          <p:cNvPr id="24" name="Platshållare för bild 23" descr="En bild som visar klädsel, person, Kontorsbyggnad, dator&#10;&#10;AI-genererat innehåll kan vara felaktigt.">
            <a:extLst>
              <a:ext uri="{FF2B5EF4-FFF2-40B4-BE49-F238E27FC236}">
                <a16:creationId xmlns:a16="http://schemas.microsoft.com/office/drawing/2014/main" id="{FAEF7D16-2D10-E415-83C0-AD859237AC65}"/>
              </a:ext>
            </a:extLst>
          </p:cNvPr>
          <p:cNvPicPr>
            <a:picLocks noGrp="1" noChangeAspect="1"/>
          </p:cNvPicPr>
          <p:nvPr>
            <p:ph type="pic" sz="quarter" idx="19"/>
          </p:nvPr>
        </p:nvPicPr>
        <p:blipFill>
          <a:blip r:embed="rId3"/>
          <a:srcRect t="16532" b="16532"/>
          <a:stretch>
            <a:fillRect/>
          </a:stretch>
        </p:blipFill>
        <p:spPr>
          <a:xfrm>
            <a:off x="6756618" y="6350"/>
            <a:ext cx="5435382" cy="5456979"/>
          </a:xfrm>
        </p:spPr>
      </p:pic>
      <p:pic>
        <p:nvPicPr>
          <p:cNvPr id="3" name="Picture 2" descr="A parking lot with cars and a building&#10;&#10;AI-generated content may be incorrect.">
            <a:extLst>
              <a:ext uri="{FF2B5EF4-FFF2-40B4-BE49-F238E27FC236}">
                <a16:creationId xmlns:a16="http://schemas.microsoft.com/office/drawing/2014/main" id="{77BB1C13-D97C-08A7-83D0-0F576342A226}"/>
              </a:ext>
            </a:extLst>
          </p:cNvPr>
          <p:cNvPicPr>
            <a:picLocks noChangeAspect="1"/>
          </p:cNvPicPr>
          <p:nvPr/>
        </p:nvPicPr>
        <p:blipFill>
          <a:blip r:embed="rId4"/>
          <a:stretch>
            <a:fillRect/>
          </a:stretch>
        </p:blipFill>
        <p:spPr>
          <a:xfrm>
            <a:off x="-9262533" y="284"/>
            <a:ext cx="12296514" cy="6916789"/>
          </a:xfrm>
          <a:prstGeom prst="rect">
            <a:avLst/>
          </a:prstGeom>
        </p:spPr>
      </p:pic>
      <p:pic>
        <p:nvPicPr>
          <p:cNvPr id="5" name="Picture 4">
            <a:extLst>
              <a:ext uri="{FF2B5EF4-FFF2-40B4-BE49-F238E27FC236}">
                <a16:creationId xmlns:a16="http://schemas.microsoft.com/office/drawing/2014/main" id="{5F142B88-9F09-5986-0A32-F99AC9941233}"/>
              </a:ext>
            </a:extLst>
          </p:cNvPr>
          <p:cNvPicPr>
            <a:picLocks noChangeAspect="1"/>
          </p:cNvPicPr>
          <p:nvPr/>
        </p:nvPicPr>
        <p:blipFill>
          <a:blip r:embed="rId5"/>
          <a:stretch>
            <a:fillRect/>
          </a:stretch>
        </p:blipFill>
        <p:spPr>
          <a:xfrm>
            <a:off x="655904" y="-21613"/>
            <a:ext cx="2780979" cy="6881743"/>
          </a:xfrm>
          <a:prstGeom prst="rect">
            <a:avLst/>
          </a:prstGeom>
        </p:spPr>
      </p:pic>
      <p:sp>
        <p:nvSpPr>
          <p:cNvPr id="19" name="Picture Placeholder 18">
            <a:extLst>
              <a:ext uri="{FF2B5EF4-FFF2-40B4-BE49-F238E27FC236}">
                <a16:creationId xmlns:a16="http://schemas.microsoft.com/office/drawing/2014/main" id="{A77F7FC6-04E6-9B00-44CD-B11CCF0B0166}"/>
              </a:ext>
            </a:extLst>
          </p:cNvPr>
          <p:cNvSpPr>
            <a:spLocks noGrp="1"/>
          </p:cNvSpPr>
          <p:nvPr>
            <p:ph type="pic" sz="quarter" idx="21"/>
          </p:nvPr>
        </p:nvSpPr>
        <p:spPr>
          <a:xfrm>
            <a:off x="8293100" y="4919517"/>
            <a:ext cx="3898899" cy="1957531"/>
          </a:xfrm>
        </p:spPr>
        <p:txBody>
          <a:bodyPr/>
          <a:lstStyle/>
          <a:p>
            <a:endParaRPr lang="sv-SE" noProof="0" dirty="0"/>
          </a:p>
        </p:txBody>
      </p:sp>
      <p:sp>
        <p:nvSpPr>
          <p:cNvPr id="2" name="Text Placeholder 1">
            <a:extLst>
              <a:ext uri="{FF2B5EF4-FFF2-40B4-BE49-F238E27FC236}">
                <a16:creationId xmlns:a16="http://schemas.microsoft.com/office/drawing/2014/main" id="{91F67FEE-9C07-B8FE-400E-C2889CF408B4}"/>
              </a:ext>
            </a:extLst>
          </p:cNvPr>
          <p:cNvSpPr>
            <a:spLocks noGrp="1"/>
          </p:cNvSpPr>
          <p:nvPr>
            <p:ph type="body" sz="quarter" idx="13"/>
          </p:nvPr>
        </p:nvSpPr>
        <p:spPr>
          <a:xfrm rot="16200000">
            <a:off x="4936789" y="1593914"/>
            <a:ext cx="3360737" cy="185609"/>
          </a:xfrm>
        </p:spPr>
        <p:txBody>
          <a:bodyPr>
            <a:normAutofit fontScale="92500" lnSpcReduction="10000"/>
          </a:bodyPr>
          <a:lstStyle/>
          <a:p>
            <a:endParaRPr lang="sv-SE" noProof="0" dirty="0"/>
          </a:p>
        </p:txBody>
      </p:sp>
      <p:sp>
        <p:nvSpPr>
          <p:cNvPr id="7" name="Text Placeholder 6">
            <a:extLst>
              <a:ext uri="{FF2B5EF4-FFF2-40B4-BE49-F238E27FC236}">
                <a16:creationId xmlns:a16="http://schemas.microsoft.com/office/drawing/2014/main" id="{C328786D-1444-3632-89D5-2E246A5274BC}"/>
              </a:ext>
            </a:extLst>
          </p:cNvPr>
          <p:cNvSpPr>
            <a:spLocks noGrp="1"/>
          </p:cNvSpPr>
          <p:nvPr>
            <p:ph type="body" sz="quarter" idx="20"/>
          </p:nvPr>
        </p:nvSpPr>
        <p:spPr>
          <a:xfrm>
            <a:off x="8455931" y="5138571"/>
            <a:ext cx="3736068" cy="1519421"/>
          </a:xfrm>
        </p:spPr>
        <p:txBody>
          <a:bodyPr>
            <a:noAutofit/>
          </a:bodyPr>
          <a:lstStyle/>
          <a:p>
            <a:pPr algn="l">
              <a:lnSpc>
                <a:spcPct val="100000"/>
              </a:lnSpc>
            </a:pPr>
            <a:r>
              <a:rPr lang="sv-SE" sz="2200" dirty="0"/>
              <a:t>I många städer har bilfria söndagar införts i delar av stan. Då förvandlas gatorna till platser för lek och umgänge</a:t>
            </a:r>
            <a:r>
              <a:rPr lang="en-US" sz="2200" dirty="0"/>
              <a:t>.</a:t>
            </a:r>
            <a:endParaRPr lang="sv-SE" sz="2200" dirty="0"/>
          </a:p>
        </p:txBody>
      </p:sp>
      <p:sp>
        <p:nvSpPr>
          <p:cNvPr id="21" name="Text Placeholder 20">
            <a:extLst>
              <a:ext uri="{FF2B5EF4-FFF2-40B4-BE49-F238E27FC236}">
                <a16:creationId xmlns:a16="http://schemas.microsoft.com/office/drawing/2014/main" id="{2B25EDE4-F151-1F65-184C-F9D01F97FC26}"/>
              </a:ext>
            </a:extLst>
          </p:cNvPr>
          <p:cNvSpPr>
            <a:spLocks noGrp="1"/>
          </p:cNvSpPr>
          <p:nvPr>
            <p:ph type="body" sz="quarter" idx="24"/>
          </p:nvPr>
        </p:nvSpPr>
        <p:spPr>
          <a:xfrm>
            <a:off x="2236787" y="5086294"/>
            <a:ext cx="4357602" cy="912812"/>
          </a:xfrm>
        </p:spPr>
        <p:txBody>
          <a:bodyPr>
            <a:noAutofit/>
          </a:bodyPr>
          <a:lstStyle/>
          <a:p>
            <a:pPr lvl="1"/>
            <a:r>
              <a:rPr lang="sv-SE" dirty="0"/>
              <a:t>Vilken förändring skulle du vilja ha i staden, och kan du komma på något styrmedel eller beslut som skulle kunna leda dit?</a:t>
            </a:r>
            <a:endParaRPr lang="sv-SE" noProof="0" dirty="0"/>
          </a:p>
        </p:txBody>
      </p:sp>
      <p:sp>
        <p:nvSpPr>
          <p:cNvPr id="22" name="Text Placeholder 21">
            <a:extLst>
              <a:ext uri="{FF2B5EF4-FFF2-40B4-BE49-F238E27FC236}">
                <a16:creationId xmlns:a16="http://schemas.microsoft.com/office/drawing/2014/main" id="{0301E28B-C9C5-C438-E38A-D4220D34A654}"/>
              </a:ext>
            </a:extLst>
          </p:cNvPr>
          <p:cNvSpPr>
            <a:spLocks noGrp="1"/>
          </p:cNvSpPr>
          <p:nvPr>
            <p:ph type="body" sz="quarter" idx="25"/>
          </p:nvPr>
        </p:nvSpPr>
        <p:spPr>
          <a:xfrm>
            <a:off x="2236787" y="1533379"/>
            <a:ext cx="4033348" cy="3495972"/>
          </a:xfrm>
        </p:spPr>
        <p:txBody>
          <a:bodyPr>
            <a:noAutofit/>
          </a:bodyPr>
          <a:lstStyle/>
          <a:p>
            <a:r>
              <a:rPr lang="sv-SE" dirty="0"/>
              <a:t>Styrmedel är verktyg som stat eller kommun kan använda för att påverka hur vi beter oss – till exempel skatter, avgifter eller lagar. </a:t>
            </a:r>
          </a:p>
          <a:p>
            <a:r>
              <a:rPr lang="sv-SE" noProof="0" dirty="0"/>
              <a:t>Bensinskatt är ett ekonomiskt styrmedel. </a:t>
            </a:r>
            <a:r>
              <a:rPr lang="sv-SE" dirty="0"/>
              <a:t>Högre bensinskatt i EU än i USA är en del av förklaringen till att amerikaner kör betydligt mer bil än européer.</a:t>
            </a:r>
            <a:endParaRPr lang="sv-SE" noProof="0" dirty="0"/>
          </a:p>
          <a:p>
            <a:r>
              <a:rPr lang="sv-SE" noProof="0" dirty="0"/>
              <a:t>Paris beslut om att göra 500 gator bilfria är ett politiskt styrmedel. </a:t>
            </a:r>
          </a:p>
        </p:txBody>
      </p:sp>
      <p:pic>
        <p:nvPicPr>
          <p:cNvPr id="17" name="Picture 16" descr="A blue circle with white text boxes&#10;&#10;AI-generated content may be incorrect.">
            <a:extLst>
              <a:ext uri="{FF2B5EF4-FFF2-40B4-BE49-F238E27FC236}">
                <a16:creationId xmlns:a16="http://schemas.microsoft.com/office/drawing/2014/main" id="{E7C223F8-2187-20D9-926D-9ABBA6D04644}"/>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A435FEF9-D72C-6072-7B55-1E48C919C300}"/>
              </a:ext>
            </a:extLst>
          </p:cNvPr>
          <p:cNvPicPr>
            <a:picLocks noChangeAspect="1"/>
          </p:cNvPicPr>
          <p:nvPr/>
        </p:nvPicPr>
        <p:blipFill>
          <a:blip r:embed="rId8"/>
          <a:stretch>
            <a:fillRect/>
          </a:stretch>
        </p:blipFill>
        <p:spPr>
          <a:xfrm>
            <a:off x="1191544" y="3243263"/>
            <a:ext cx="561975" cy="557213"/>
          </a:xfrm>
          <a:prstGeom prst="rect">
            <a:avLst/>
          </a:prstGeom>
        </p:spPr>
      </p:pic>
      <p:sp>
        <p:nvSpPr>
          <p:cNvPr id="6" name="Rubrik 5">
            <a:extLst>
              <a:ext uri="{FF2B5EF4-FFF2-40B4-BE49-F238E27FC236}">
                <a16:creationId xmlns:a16="http://schemas.microsoft.com/office/drawing/2014/main" id="{FD5E393E-EEAB-0564-39AD-024DB08F0E3E}"/>
              </a:ext>
            </a:extLst>
          </p:cNvPr>
          <p:cNvSpPr>
            <a:spLocks noGrp="1"/>
          </p:cNvSpPr>
          <p:nvPr>
            <p:ph type="title"/>
          </p:nvPr>
        </p:nvSpPr>
        <p:spPr/>
        <p:txBody>
          <a:bodyPr/>
          <a:lstStyle/>
          <a:p>
            <a:r>
              <a:rPr lang="sv-SE" noProof="0" dirty="0"/>
              <a:t>Styrmedel</a:t>
            </a:r>
          </a:p>
        </p:txBody>
      </p:sp>
    </p:spTree>
    <p:extLst>
      <p:ext uri="{BB962C8B-B14F-4D97-AF65-F5344CB8AC3E}">
        <p14:creationId xmlns:p14="http://schemas.microsoft.com/office/powerpoint/2010/main" val="342588572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AC493-D7B4-626A-DD58-6E699CD4B8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004E396-BEC9-254D-9A1A-9D859191290A}"/>
              </a:ext>
            </a:extLst>
          </p:cNvPr>
          <p:cNvPicPr>
            <a:picLocks noChangeAspect="1"/>
          </p:cNvPicPr>
          <p:nvPr/>
        </p:nvPicPr>
        <p:blipFill>
          <a:blip r:embed="rId3"/>
          <a:stretch>
            <a:fillRect/>
          </a:stretch>
        </p:blipFill>
        <p:spPr>
          <a:xfrm>
            <a:off x="-9448800" y="-36498"/>
            <a:ext cx="12378267" cy="6962775"/>
          </a:xfrm>
          <a:prstGeom prst="rect">
            <a:avLst/>
          </a:prstGeom>
        </p:spPr>
      </p:pic>
      <p:pic>
        <p:nvPicPr>
          <p:cNvPr id="5" name="Picture 4">
            <a:extLst>
              <a:ext uri="{FF2B5EF4-FFF2-40B4-BE49-F238E27FC236}">
                <a16:creationId xmlns:a16="http://schemas.microsoft.com/office/drawing/2014/main" id="{1E19A18F-6847-C918-35B0-9EEEC85DC900}"/>
              </a:ext>
            </a:extLst>
          </p:cNvPr>
          <p:cNvPicPr>
            <a:picLocks noChangeAspect="1"/>
          </p:cNvPicPr>
          <p:nvPr/>
        </p:nvPicPr>
        <p:blipFill>
          <a:blip r:embed="rId4"/>
          <a:stretch>
            <a:fillRect/>
          </a:stretch>
        </p:blipFill>
        <p:spPr>
          <a:xfrm>
            <a:off x="655904" y="-21613"/>
            <a:ext cx="2780979" cy="6881743"/>
          </a:xfrm>
          <a:prstGeom prst="rect">
            <a:avLst/>
          </a:prstGeom>
        </p:spPr>
      </p:pic>
      <p:pic>
        <p:nvPicPr>
          <p:cNvPr id="3" name="Platshållare för bild 2" descr="En bild som visar utomhus, träd, vatten, sjö&#10;&#10;Automatiskt genererad beskrivning">
            <a:extLst>
              <a:ext uri="{FF2B5EF4-FFF2-40B4-BE49-F238E27FC236}">
                <a16:creationId xmlns:a16="http://schemas.microsoft.com/office/drawing/2014/main" id="{9AB9E711-4BE3-CF63-D458-B000493EFEE7}"/>
              </a:ext>
            </a:extLst>
          </p:cNvPr>
          <p:cNvPicPr>
            <a:picLocks noGrp="1" noChangeAspect="1"/>
          </p:cNvPicPr>
          <p:nvPr>
            <p:ph type="pic" sz="quarter" idx="19"/>
          </p:nvPr>
        </p:nvPicPr>
        <p:blipFill>
          <a:blip r:embed="rId5"/>
          <a:srcRect l="21988" r="21988"/>
          <a:stretch/>
        </p:blipFill>
        <p:spPr>
          <a:xfrm>
            <a:off x="6987810" y="6351"/>
            <a:ext cx="5204190" cy="5224868"/>
          </a:xfrm>
        </p:spPr>
      </p:pic>
      <p:sp>
        <p:nvSpPr>
          <p:cNvPr id="8" name="Platshållare för bild 7">
            <a:extLst>
              <a:ext uri="{FF2B5EF4-FFF2-40B4-BE49-F238E27FC236}">
                <a16:creationId xmlns:a16="http://schemas.microsoft.com/office/drawing/2014/main" id="{6556044C-D7B2-E927-D42A-BB46AE6D8603}"/>
              </a:ext>
            </a:extLst>
          </p:cNvPr>
          <p:cNvSpPr>
            <a:spLocks noGrp="1"/>
          </p:cNvSpPr>
          <p:nvPr>
            <p:ph type="pic" sz="quarter" idx="21"/>
          </p:nvPr>
        </p:nvSpPr>
        <p:spPr>
          <a:xfrm>
            <a:off x="8664498" y="4910521"/>
            <a:ext cx="3527501" cy="1953828"/>
          </a:xfrm>
        </p:spPr>
        <p:txBody>
          <a:bodyPr/>
          <a:lstStyle/>
          <a:p>
            <a:endParaRPr lang="sv-SE" noProof="0" dirty="0"/>
          </a:p>
        </p:txBody>
      </p:sp>
      <p:sp>
        <p:nvSpPr>
          <p:cNvPr id="7" name="Platshållare för text 6">
            <a:extLst>
              <a:ext uri="{FF2B5EF4-FFF2-40B4-BE49-F238E27FC236}">
                <a16:creationId xmlns:a16="http://schemas.microsoft.com/office/drawing/2014/main" id="{A421B3EA-42B7-7F90-42AD-8C20CDFA8AB8}"/>
              </a:ext>
            </a:extLst>
          </p:cNvPr>
          <p:cNvSpPr>
            <a:spLocks noGrp="1"/>
          </p:cNvSpPr>
          <p:nvPr>
            <p:ph type="body" sz="quarter" idx="20"/>
          </p:nvPr>
        </p:nvSpPr>
        <p:spPr>
          <a:xfrm>
            <a:off x="8865220" y="5079593"/>
            <a:ext cx="3326779" cy="1750141"/>
          </a:xfrm>
        </p:spPr>
        <p:txBody>
          <a:bodyPr>
            <a:normAutofit fontScale="92500" lnSpcReduction="10000"/>
          </a:bodyPr>
          <a:lstStyle/>
          <a:p>
            <a:pPr algn="l">
              <a:lnSpc>
                <a:spcPct val="100000"/>
              </a:lnSpc>
            </a:pPr>
            <a:r>
              <a:rPr lang="sv-SE" noProof="0" dirty="0"/>
              <a:t>I Basel och Zürich kan man lägga sin laptop och kläder i en vattentät flytande väska och flyta med floden hem från jobb eller skola.</a:t>
            </a:r>
          </a:p>
        </p:txBody>
      </p:sp>
      <p:sp>
        <p:nvSpPr>
          <p:cNvPr id="10" name="Platshållare för text 9">
            <a:extLst>
              <a:ext uri="{FF2B5EF4-FFF2-40B4-BE49-F238E27FC236}">
                <a16:creationId xmlns:a16="http://schemas.microsoft.com/office/drawing/2014/main" id="{44EF21AE-E509-7F20-2422-5B1FDB7E1352}"/>
              </a:ext>
            </a:extLst>
          </p:cNvPr>
          <p:cNvSpPr>
            <a:spLocks noGrp="1"/>
          </p:cNvSpPr>
          <p:nvPr>
            <p:ph type="body" sz="quarter" idx="24"/>
          </p:nvPr>
        </p:nvSpPr>
        <p:spPr/>
        <p:txBody>
          <a:bodyPr>
            <a:normAutofit/>
          </a:bodyPr>
          <a:lstStyle/>
          <a:p>
            <a:r>
              <a:rPr lang="sv-SE" noProof="0" dirty="0"/>
              <a:t>Vilka platser här i stan skulle kunna bli badplatser om vattnet var rent?</a:t>
            </a:r>
          </a:p>
        </p:txBody>
      </p:sp>
      <p:sp>
        <p:nvSpPr>
          <p:cNvPr id="11" name="Platshållare för text 10">
            <a:extLst>
              <a:ext uri="{FF2B5EF4-FFF2-40B4-BE49-F238E27FC236}">
                <a16:creationId xmlns:a16="http://schemas.microsoft.com/office/drawing/2014/main" id="{13DD1DED-54AC-0AC8-6DC2-E010BD600CBA}"/>
              </a:ext>
            </a:extLst>
          </p:cNvPr>
          <p:cNvSpPr>
            <a:spLocks noGrp="1"/>
          </p:cNvSpPr>
          <p:nvPr>
            <p:ph type="body" sz="quarter" idx="25"/>
          </p:nvPr>
        </p:nvSpPr>
        <p:spPr>
          <a:xfrm>
            <a:off x="2230012" y="1531823"/>
            <a:ext cx="4250382" cy="3699395"/>
          </a:xfrm>
        </p:spPr>
        <p:txBody>
          <a:bodyPr>
            <a:noAutofit/>
          </a:bodyPr>
          <a:lstStyle/>
          <a:p>
            <a:r>
              <a:rPr lang="sv-SE" noProof="0" dirty="0"/>
              <a:t>Allt levande är beroende av vatten och nästan alla städer ligger vid sjöar, floder eller hav. </a:t>
            </a:r>
          </a:p>
          <a:p>
            <a:r>
              <a:rPr lang="sv-SE" noProof="0" dirty="0"/>
              <a:t>Trafik är en av de största källorna till förorenat vatten i städer – olja, tungmetaller och mikroplaster från däck rinner rakt ut i sjöar och vattendrag när det regnar. </a:t>
            </a:r>
            <a:r>
              <a:rPr lang="sv-SE" dirty="0"/>
              <a:t>Även avgaserna bidrar – de sprids i luften och skadar vatten även långt bort.</a:t>
            </a:r>
            <a:endParaRPr lang="sv-SE" noProof="0" dirty="0"/>
          </a:p>
          <a:p>
            <a:r>
              <a:rPr lang="sv-SE" noProof="0" dirty="0"/>
              <a:t>Färre bilar och mindre asfalterad yta gör att vattnet istället kan sjunka ner i marken och renas naturligt. </a:t>
            </a:r>
            <a:endParaRPr lang="sv-SE" noProof="0" dirty="0">
              <a:solidFill>
                <a:srgbClr val="FF0000"/>
              </a:solidFill>
            </a:endParaRPr>
          </a:p>
        </p:txBody>
      </p:sp>
      <p:sp>
        <p:nvSpPr>
          <p:cNvPr id="6" name="Rubrik 5">
            <a:extLst>
              <a:ext uri="{FF2B5EF4-FFF2-40B4-BE49-F238E27FC236}">
                <a16:creationId xmlns:a16="http://schemas.microsoft.com/office/drawing/2014/main" id="{5D3FADD0-0DAD-5D4D-6D1B-DBBE56144D5A}"/>
              </a:ext>
            </a:extLst>
          </p:cNvPr>
          <p:cNvSpPr>
            <a:spLocks noGrp="1"/>
          </p:cNvSpPr>
          <p:nvPr>
            <p:ph type="title"/>
          </p:nvPr>
        </p:nvSpPr>
        <p:spPr>
          <a:xfrm>
            <a:off x="2236786" y="548640"/>
            <a:ext cx="3867151" cy="851592"/>
          </a:xfrm>
        </p:spPr>
        <p:txBody>
          <a:bodyPr>
            <a:normAutofit/>
          </a:bodyPr>
          <a:lstStyle/>
          <a:p>
            <a:r>
              <a:rPr lang="sv-SE" noProof="0" dirty="0"/>
              <a:t>Rent vatten</a:t>
            </a:r>
          </a:p>
        </p:txBody>
      </p:sp>
      <p:pic>
        <p:nvPicPr>
          <p:cNvPr id="17" name="Picture 16" descr="A blue circle with white text boxes&#10;&#10;AI-generated content may be incorrect.">
            <a:extLst>
              <a:ext uri="{FF2B5EF4-FFF2-40B4-BE49-F238E27FC236}">
                <a16:creationId xmlns:a16="http://schemas.microsoft.com/office/drawing/2014/main" id="{B14DDAAA-19A0-B69C-4C83-D3391672B4F6}"/>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55DB2C25-A83C-C45F-BF05-8537041EC175}"/>
              </a:ext>
            </a:extLst>
          </p:cNvPr>
          <p:cNvPicPr>
            <a:picLocks noChangeAspect="1"/>
          </p:cNvPicPr>
          <p:nvPr/>
        </p:nvPicPr>
        <p:blipFill>
          <a:blip r:embed="rId8"/>
          <a:stretch>
            <a:fillRect/>
          </a:stretch>
        </p:blipFill>
        <p:spPr>
          <a:xfrm>
            <a:off x="1191544" y="3243263"/>
            <a:ext cx="561975" cy="557213"/>
          </a:xfrm>
          <a:prstGeom prst="rect">
            <a:avLst/>
          </a:prstGeom>
        </p:spPr>
      </p:pic>
      <p:sp>
        <p:nvSpPr>
          <p:cNvPr id="9" name="Platshållare för text 8">
            <a:extLst>
              <a:ext uri="{FF2B5EF4-FFF2-40B4-BE49-F238E27FC236}">
                <a16:creationId xmlns:a16="http://schemas.microsoft.com/office/drawing/2014/main" id="{64BA59D7-6F61-55E4-D803-F2D0AC87F62F}"/>
              </a:ext>
            </a:extLst>
          </p:cNvPr>
          <p:cNvSpPr>
            <a:spLocks noGrp="1"/>
          </p:cNvSpPr>
          <p:nvPr>
            <p:ph type="body" sz="quarter" idx="13"/>
          </p:nvPr>
        </p:nvSpPr>
        <p:spPr>
          <a:xfrm rot="16200000">
            <a:off x="5106735" y="1655827"/>
            <a:ext cx="3360737" cy="185609"/>
          </a:xfrm>
        </p:spPr>
        <p:txBody>
          <a:bodyPr>
            <a:normAutofit fontScale="92500" lnSpcReduction="10000"/>
          </a:bodyPr>
          <a:lstStyle/>
          <a:p>
            <a:endParaRPr lang="sv-SE" noProof="0" dirty="0"/>
          </a:p>
        </p:txBody>
      </p:sp>
    </p:spTree>
    <p:extLst>
      <p:ext uri="{BB962C8B-B14F-4D97-AF65-F5344CB8AC3E}">
        <p14:creationId xmlns:p14="http://schemas.microsoft.com/office/powerpoint/2010/main" val="29635855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91097-8DB0-C642-B7D6-545BD2405808}"/>
            </a:ext>
          </a:extLst>
        </p:cNvPr>
        <p:cNvGrpSpPr/>
        <p:nvPr/>
      </p:nvGrpSpPr>
      <p:grpSpPr>
        <a:xfrm>
          <a:off x="0" y="0"/>
          <a:ext cx="0" cy="0"/>
          <a:chOff x="0" y="0"/>
          <a:chExt cx="0" cy="0"/>
        </a:xfrm>
      </p:grpSpPr>
      <p:pic>
        <p:nvPicPr>
          <p:cNvPr id="16" name="Platshållare för bild 15">
            <a:extLst>
              <a:ext uri="{FF2B5EF4-FFF2-40B4-BE49-F238E27FC236}">
                <a16:creationId xmlns:a16="http://schemas.microsoft.com/office/drawing/2014/main" id="{265DF52A-C583-86B6-C946-7F18D2C7365B}"/>
              </a:ext>
            </a:extLst>
          </p:cNvPr>
          <p:cNvPicPr>
            <a:picLocks noGrp="1" noChangeAspect="1"/>
          </p:cNvPicPr>
          <p:nvPr>
            <p:ph type="pic" sz="quarter" idx="19"/>
          </p:nvPr>
        </p:nvPicPr>
        <p:blipFill>
          <a:blip r:embed="rId3"/>
          <a:srcRect l="18226" r="18226"/>
          <a:stretch>
            <a:fillRect/>
          </a:stretch>
        </p:blipFill>
        <p:spPr>
          <a:custGeom>
            <a:avLst/>
            <a:gdLst>
              <a:gd name="csX0" fmla="*/ 0 w 5489208"/>
              <a:gd name="csY0" fmla="*/ 0 h 5511019"/>
              <a:gd name="csX1" fmla="*/ 5489208 w 5489208"/>
              <a:gd name="csY1" fmla="*/ 0 h 5511019"/>
              <a:gd name="csX2" fmla="*/ 5489208 w 5489208"/>
              <a:gd name="csY2" fmla="*/ 5511019 h 5511019"/>
              <a:gd name="csX3" fmla="*/ 910667 w 5489208"/>
              <a:gd name="csY3" fmla="*/ 5511019 h 5511019"/>
              <a:gd name="csX4" fmla="*/ 821344 w 5489208"/>
              <a:gd name="csY4" fmla="*/ 5506509 h 5511019"/>
              <a:gd name="csX5" fmla="*/ 0 w 5489208"/>
              <a:gd name="csY5" fmla="*/ 4596346 h 5511019"/>
            </a:gdLst>
            <a:ahLst/>
            <a:cxnLst>
              <a:cxn ang="0">
                <a:pos x="csX0" y="csY0"/>
              </a:cxn>
              <a:cxn ang="0">
                <a:pos x="csX1" y="csY1"/>
              </a:cxn>
              <a:cxn ang="0">
                <a:pos x="csX2" y="csY2"/>
              </a:cxn>
              <a:cxn ang="0">
                <a:pos x="csX3" y="csY3"/>
              </a:cxn>
              <a:cxn ang="0">
                <a:pos x="csX4" y="csY4"/>
              </a:cxn>
              <a:cxn ang="0">
                <a:pos x="csX5" y="csY5"/>
              </a:cxn>
            </a:cxnLst>
            <a:rect l="l" t="t" r="r" b="b"/>
            <a:pathLst>
              <a:path w="5489208" h="5511019">
                <a:moveTo>
                  <a:pt x="0" y="0"/>
                </a:moveTo>
                <a:lnTo>
                  <a:pt x="5489208" y="0"/>
                </a:lnTo>
                <a:lnTo>
                  <a:pt x="5489208" y="5511019"/>
                </a:lnTo>
                <a:lnTo>
                  <a:pt x="910667" y="5511019"/>
                </a:lnTo>
                <a:lnTo>
                  <a:pt x="821344" y="5506509"/>
                </a:lnTo>
                <a:cubicBezTo>
                  <a:pt x="360007" y="5459658"/>
                  <a:pt x="0" y="5070044"/>
                  <a:pt x="0" y="4596346"/>
                </a:cubicBezTo>
                <a:close/>
              </a:path>
            </a:pathLst>
          </a:custGeom>
        </p:spPr>
      </p:pic>
      <p:pic>
        <p:nvPicPr>
          <p:cNvPr id="4" name="Picture 3">
            <a:extLst>
              <a:ext uri="{FF2B5EF4-FFF2-40B4-BE49-F238E27FC236}">
                <a16:creationId xmlns:a16="http://schemas.microsoft.com/office/drawing/2014/main" id="{0EDC0161-B02C-2B65-F80E-DF446926383B}"/>
              </a:ext>
            </a:extLst>
          </p:cNvPr>
          <p:cNvPicPr>
            <a:picLocks noChangeAspect="1"/>
          </p:cNvPicPr>
          <p:nvPr/>
        </p:nvPicPr>
        <p:blipFill>
          <a:blip r:embed="rId4"/>
          <a:stretch>
            <a:fillRect/>
          </a:stretch>
        </p:blipFill>
        <p:spPr>
          <a:xfrm>
            <a:off x="-9448800" y="-36498"/>
            <a:ext cx="12378267" cy="6962775"/>
          </a:xfrm>
          <a:prstGeom prst="rect">
            <a:avLst/>
          </a:prstGeom>
        </p:spPr>
      </p:pic>
      <p:pic>
        <p:nvPicPr>
          <p:cNvPr id="5" name="Picture 4">
            <a:extLst>
              <a:ext uri="{FF2B5EF4-FFF2-40B4-BE49-F238E27FC236}">
                <a16:creationId xmlns:a16="http://schemas.microsoft.com/office/drawing/2014/main" id="{69AF76A4-F92F-6A15-4B48-EB3A291EDCB6}"/>
              </a:ext>
            </a:extLst>
          </p:cNvPr>
          <p:cNvPicPr>
            <a:picLocks noChangeAspect="1"/>
          </p:cNvPicPr>
          <p:nvPr/>
        </p:nvPicPr>
        <p:blipFill>
          <a:blip r:embed="rId5"/>
          <a:stretch>
            <a:fillRect/>
          </a:stretch>
        </p:blipFill>
        <p:spPr>
          <a:xfrm>
            <a:off x="655904" y="-21613"/>
            <a:ext cx="2780979" cy="6881743"/>
          </a:xfrm>
          <a:prstGeom prst="rect">
            <a:avLst/>
          </a:prstGeom>
        </p:spPr>
      </p:pic>
      <p:sp>
        <p:nvSpPr>
          <p:cNvPr id="12" name="Picture Placeholder 11">
            <a:extLst>
              <a:ext uri="{FF2B5EF4-FFF2-40B4-BE49-F238E27FC236}">
                <a16:creationId xmlns:a16="http://schemas.microsoft.com/office/drawing/2014/main" id="{0107B5DA-98BE-2EA6-9A93-2873A78305D2}"/>
              </a:ext>
            </a:extLst>
          </p:cNvPr>
          <p:cNvSpPr>
            <a:spLocks noGrp="1"/>
          </p:cNvSpPr>
          <p:nvPr>
            <p:ph type="pic" sz="quarter" idx="21"/>
          </p:nvPr>
        </p:nvSpPr>
        <p:spPr>
          <a:xfrm>
            <a:off x="8636000" y="5206999"/>
            <a:ext cx="3556000" cy="1657349"/>
          </a:xfrm>
        </p:spPr>
        <p:txBody>
          <a:bodyPr/>
          <a:lstStyle/>
          <a:p>
            <a:endParaRPr lang="sv-SE" noProof="0" dirty="0"/>
          </a:p>
        </p:txBody>
      </p:sp>
      <p:sp>
        <p:nvSpPr>
          <p:cNvPr id="8" name="Text Placeholder 7">
            <a:extLst>
              <a:ext uri="{FF2B5EF4-FFF2-40B4-BE49-F238E27FC236}">
                <a16:creationId xmlns:a16="http://schemas.microsoft.com/office/drawing/2014/main" id="{24D85D69-D6F3-E00C-6CFE-7EF33224302D}"/>
              </a:ext>
            </a:extLst>
          </p:cNvPr>
          <p:cNvSpPr>
            <a:spLocks noGrp="1"/>
          </p:cNvSpPr>
          <p:nvPr>
            <p:ph type="body" sz="quarter" idx="13"/>
          </p:nvPr>
        </p:nvSpPr>
        <p:spPr/>
        <p:txBody>
          <a:bodyPr>
            <a:noAutofit/>
          </a:bodyPr>
          <a:lstStyle/>
          <a:p>
            <a:r>
              <a:rPr lang="sv-SE" sz="700" noProof="0" dirty="0">
                <a:ea typeface="Calibri" panose="020F0502020204030204" pitchFamily="34" charset="0"/>
              </a:rPr>
              <a:t>Foto: </a:t>
            </a:r>
            <a:r>
              <a:rPr lang="sv-SE" sz="700" dirty="0">
                <a:ea typeface="Calibri" panose="020F0502020204030204" pitchFamily="34" charset="0"/>
              </a:rPr>
              <a:t>Mario </a:t>
            </a:r>
            <a:r>
              <a:rPr lang="sv-SE" sz="700" dirty="0" err="1">
                <a:ea typeface="Calibri" panose="020F0502020204030204" pitchFamily="34" charset="0"/>
              </a:rPr>
              <a:t>Beducci</a:t>
            </a:r>
            <a:r>
              <a:rPr lang="sv-SE" sz="700" dirty="0">
                <a:ea typeface="Calibri" panose="020F0502020204030204" pitchFamily="34" charset="0"/>
              </a:rPr>
              <a:t> / </a:t>
            </a:r>
            <a:r>
              <a:rPr lang="sv-SE" sz="700" dirty="0" err="1">
                <a:ea typeface="Calibri" panose="020F0502020204030204" pitchFamily="34" charset="0"/>
              </a:rPr>
              <a:t>Unsplash</a:t>
            </a:r>
            <a:endParaRPr lang="sv-SE" sz="700" noProof="0" dirty="0">
              <a:ea typeface="Calibri" panose="020F0502020204030204" pitchFamily="34" charset="0"/>
            </a:endParaRPr>
          </a:p>
        </p:txBody>
      </p:sp>
      <p:sp>
        <p:nvSpPr>
          <p:cNvPr id="11" name="Text Placeholder 10">
            <a:extLst>
              <a:ext uri="{FF2B5EF4-FFF2-40B4-BE49-F238E27FC236}">
                <a16:creationId xmlns:a16="http://schemas.microsoft.com/office/drawing/2014/main" id="{6364357F-2CF3-57FE-077B-7A2E8D7B042C}"/>
              </a:ext>
            </a:extLst>
          </p:cNvPr>
          <p:cNvSpPr>
            <a:spLocks noGrp="1"/>
          </p:cNvSpPr>
          <p:nvPr>
            <p:ph type="body" sz="quarter" idx="20"/>
          </p:nvPr>
        </p:nvSpPr>
        <p:spPr>
          <a:xfrm>
            <a:off x="8926598" y="5492825"/>
            <a:ext cx="3166753" cy="1090425"/>
          </a:xfrm>
        </p:spPr>
        <p:txBody>
          <a:bodyPr>
            <a:noAutofit/>
          </a:bodyPr>
          <a:lstStyle/>
          <a:p>
            <a:pPr algn="l">
              <a:lnSpc>
                <a:spcPct val="100000"/>
              </a:lnSpc>
            </a:pPr>
            <a:r>
              <a:rPr lang="sv-SE" sz="2200" noProof="0" dirty="0"/>
              <a:t>Sedan 1990 har utsläppen av luftföroreningar i EU minskat med nästan 70%.</a:t>
            </a:r>
          </a:p>
        </p:txBody>
      </p:sp>
      <p:sp>
        <p:nvSpPr>
          <p:cNvPr id="14" name="Text Placeholder 13">
            <a:extLst>
              <a:ext uri="{FF2B5EF4-FFF2-40B4-BE49-F238E27FC236}">
                <a16:creationId xmlns:a16="http://schemas.microsoft.com/office/drawing/2014/main" id="{1A6FAC5A-BE0C-4C94-6AA1-EAF60C48E050}"/>
              </a:ext>
            </a:extLst>
          </p:cNvPr>
          <p:cNvSpPr>
            <a:spLocks noGrp="1"/>
          </p:cNvSpPr>
          <p:nvPr>
            <p:ph type="body" sz="quarter" idx="24"/>
          </p:nvPr>
        </p:nvSpPr>
        <p:spPr/>
        <p:txBody>
          <a:bodyPr>
            <a:normAutofit/>
          </a:bodyPr>
          <a:lstStyle/>
          <a:p>
            <a:r>
              <a:rPr lang="sv-SE" noProof="0" dirty="0"/>
              <a:t>Varför tror ni att utsläppen av luftföroreningar i EU har minskat?</a:t>
            </a:r>
          </a:p>
        </p:txBody>
      </p:sp>
      <p:sp>
        <p:nvSpPr>
          <p:cNvPr id="15" name="Text Placeholder 14">
            <a:extLst>
              <a:ext uri="{FF2B5EF4-FFF2-40B4-BE49-F238E27FC236}">
                <a16:creationId xmlns:a16="http://schemas.microsoft.com/office/drawing/2014/main" id="{833FFCF1-1A91-B797-137F-4A06FC299C2D}"/>
              </a:ext>
            </a:extLst>
          </p:cNvPr>
          <p:cNvSpPr>
            <a:spLocks noGrp="1"/>
          </p:cNvSpPr>
          <p:nvPr>
            <p:ph type="body" sz="quarter" idx="25"/>
          </p:nvPr>
        </p:nvSpPr>
        <p:spPr>
          <a:xfrm>
            <a:off x="2236786" y="1742141"/>
            <a:ext cx="3697848" cy="3002243"/>
          </a:xfrm>
        </p:spPr>
        <p:txBody>
          <a:bodyPr/>
          <a:lstStyle/>
          <a:p>
            <a:r>
              <a:rPr lang="sv-SE" noProof="0" dirty="0"/>
              <a:t>Förorenad luft leder till fler fall av sjukdomar som lungcancer och astma.</a:t>
            </a:r>
          </a:p>
          <a:p>
            <a:r>
              <a:rPr lang="sv-SE" dirty="0"/>
              <a:t>Biltrafik är en av de främsta orsakerna till luftföroreningar i städer, både genom avgaser och genom slitagepartiklar från däck, bromsar och vägbana. </a:t>
            </a:r>
            <a:endParaRPr lang="sv-SE" dirty="0">
              <a:solidFill>
                <a:srgbClr val="FF0000"/>
              </a:solidFill>
            </a:endParaRPr>
          </a:p>
        </p:txBody>
      </p:sp>
      <p:pic>
        <p:nvPicPr>
          <p:cNvPr id="17" name="Picture 16" descr="A blue circle with white text boxes&#10;&#10;AI-generated content may be incorrect.">
            <a:extLst>
              <a:ext uri="{FF2B5EF4-FFF2-40B4-BE49-F238E27FC236}">
                <a16:creationId xmlns:a16="http://schemas.microsoft.com/office/drawing/2014/main" id="{963A8C1C-3870-8539-579E-BDD3BD1ABEB0}"/>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572BADFE-81E8-ADB0-8F02-A4B420370387}"/>
              </a:ext>
            </a:extLst>
          </p:cNvPr>
          <p:cNvPicPr>
            <a:picLocks noChangeAspect="1"/>
          </p:cNvPicPr>
          <p:nvPr/>
        </p:nvPicPr>
        <p:blipFill>
          <a:blip r:embed="rId8"/>
          <a:stretch>
            <a:fillRect/>
          </a:stretch>
        </p:blipFill>
        <p:spPr>
          <a:xfrm>
            <a:off x="1191544" y="3243263"/>
            <a:ext cx="561975" cy="557213"/>
          </a:xfrm>
          <a:prstGeom prst="rect">
            <a:avLst/>
          </a:prstGeom>
        </p:spPr>
      </p:pic>
      <p:sp>
        <p:nvSpPr>
          <p:cNvPr id="3" name="Rubrik 2">
            <a:extLst>
              <a:ext uri="{FF2B5EF4-FFF2-40B4-BE49-F238E27FC236}">
                <a16:creationId xmlns:a16="http://schemas.microsoft.com/office/drawing/2014/main" id="{48E8FF21-2175-ED67-789A-BA7CE61454C1}"/>
              </a:ext>
            </a:extLst>
          </p:cNvPr>
          <p:cNvSpPr>
            <a:spLocks noGrp="1"/>
          </p:cNvSpPr>
          <p:nvPr>
            <p:ph type="title"/>
          </p:nvPr>
        </p:nvSpPr>
        <p:spPr/>
        <p:txBody>
          <a:bodyPr/>
          <a:lstStyle/>
          <a:p>
            <a:r>
              <a:rPr lang="sv-SE" noProof="0" dirty="0"/>
              <a:t>Ren luft</a:t>
            </a:r>
          </a:p>
        </p:txBody>
      </p:sp>
    </p:spTree>
    <p:extLst>
      <p:ext uri="{BB962C8B-B14F-4D97-AF65-F5344CB8AC3E}">
        <p14:creationId xmlns:p14="http://schemas.microsoft.com/office/powerpoint/2010/main" val="240460790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26353-3D53-5ABA-0619-E47E1D5CF805}"/>
            </a:ext>
          </a:extLst>
        </p:cNvPr>
        <p:cNvGrpSpPr/>
        <p:nvPr/>
      </p:nvGrpSpPr>
      <p:grpSpPr>
        <a:xfrm>
          <a:off x="0" y="0"/>
          <a:ext cx="0" cy="0"/>
          <a:chOff x="0" y="0"/>
          <a:chExt cx="0" cy="0"/>
        </a:xfrm>
      </p:grpSpPr>
      <p:pic>
        <p:nvPicPr>
          <p:cNvPr id="4" name="Picture 3" descr="A person pushing a small robot&#10;&#10;AI-generated content may be incorrect.">
            <a:extLst>
              <a:ext uri="{FF2B5EF4-FFF2-40B4-BE49-F238E27FC236}">
                <a16:creationId xmlns:a16="http://schemas.microsoft.com/office/drawing/2014/main" id="{9A7DBDB6-A42E-6908-516C-37672C331613}"/>
              </a:ext>
            </a:extLst>
          </p:cNvPr>
          <p:cNvPicPr>
            <a:picLocks noChangeAspect="1"/>
          </p:cNvPicPr>
          <p:nvPr/>
        </p:nvPicPr>
        <p:blipFill>
          <a:blip r:embed="rId3"/>
          <a:stretch>
            <a:fillRect/>
          </a:stretch>
        </p:blipFill>
        <p:spPr>
          <a:xfrm>
            <a:off x="-9431867" y="-16933"/>
            <a:ext cx="12354086" cy="6949173"/>
          </a:xfrm>
          <a:prstGeom prst="rect">
            <a:avLst/>
          </a:prstGeom>
        </p:spPr>
      </p:pic>
      <p:pic>
        <p:nvPicPr>
          <p:cNvPr id="5" name="Picture 4">
            <a:extLst>
              <a:ext uri="{FF2B5EF4-FFF2-40B4-BE49-F238E27FC236}">
                <a16:creationId xmlns:a16="http://schemas.microsoft.com/office/drawing/2014/main" id="{3D55C622-CAC4-9691-B71E-33DBB3C26CBD}"/>
              </a:ext>
            </a:extLst>
          </p:cNvPr>
          <p:cNvPicPr>
            <a:picLocks noChangeAspect="1"/>
          </p:cNvPicPr>
          <p:nvPr/>
        </p:nvPicPr>
        <p:blipFill>
          <a:blip r:embed="rId4"/>
          <a:stretch>
            <a:fillRect/>
          </a:stretch>
        </p:blipFill>
        <p:spPr>
          <a:xfrm>
            <a:off x="745776" y="-11781"/>
            <a:ext cx="2780979" cy="6881743"/>
          </a:xfrm>
          <a:prstGeom prst="rect">
            <a:avLst/>
          </a:prstGeom>
        </p:spPr>
      </p:pic>
      <p:sp>
        <p:nvSpPr>
          <p:cNvPr id="2" name="Text Placeholder 1">
            <a:extLst>
              <a:ext uri="{FF2B5EF4-FFF2-40B4-BE49-F238E27FC236}">
                <a16:creationId xmlns:a16="http://schemas.microsoft.com/office/drawing/2014/main" id="{BF7A7666-9ECB-85B6-C9C2-A51EEB35C3D7}"/>
              </a:ext>
            </a:extLst>
          </p:cNvPr>
          <p:cNvSpPr>
            <a:spLocks noGrp="1"/>
          </p:cNvSpPr>
          <p:nvPr>
            <p:ph type="body" sz="quarter" idx="13"/>
          </p:nvPr>
        </p:nvSpPr>
        <p:spPr/>
        <p:txBody>
          <a:bodyPr>
            <a:normAutofit fontScale="92500" lnSpcReduction="10000"/>
          </a:bodyPr>
          <a:lstStyle/>
          <a:p>
            <a:endParaRPr lang="sv-SE" noProof="0" dirty="0"/>
          </a:p>
        </p:txBody>
      </p:sp>
      <p:sp>
        <p:nvSpPr>
          <p:cNvPr id="21" name="Text Placeholder 20">
            <a:extLst>
              <a:ext uri="{FF2B5EF4-FFF2-40B4-BE49-F238E27FC236}">
                <a16:creationId xmlns:a16="http://schemas.microsoft.com/office/drawing/2014/main" id="{1448BEF7-3D78-6E03-4759-774EE296DF68}"/>
              </a:ext>
            </a:extLst>
          </p:cNvPr>
          <p:cNvSpPr>
            <a:spLocks noGrp="1"/>
          </p:cNvSpPr>
          <p:nvPr>
            <p:ph type="body" sz="quarter" idx="24"/>
          </p:nvPr>
        </p:nvSpPr>
        <p:spPr>
          <a:xfrm>
            <a:off x="2236787" y="5086294"/>
            <a:ext cx="3859213" cy="1106688"/>
          </a:xfrm>
        </p:spPr>
        <p:txBody>
          <a:bodyPr>
            <a:noAutofit/>
          </a:bodyPr>
          <a:lstStyle/>
          <a:p>
            <a:r>
              <a:rPr lang="sv-SE" noProof="0" dirty="0"/>
              <a:t>Hur tror du paket kommer levereras hem till dig om 20 år?</a:t>
            </a:r>
          </a:p>
        </p:txBody>
      </p:sp>
      <p:sp>
        <p:nvSpPr>
          <p:cNvPr id="22" name="Text Placeholder 21">
            <a:extLst>
              <a:ext uri="{FF2B5EF4-FFF2-40B4-BE49-F238E27FC236}">
                <a16:creationId xmlns:a16="http://schemas.microsoft.com/office/drawing/2014/main" id="{CA27FD1A-8FC7-C4F3-D71F-B94E588BFD35}"/>
              </a:ext>
            </a:extLst>
          </p:cNvPr>
          <p:cNvSpPr>
            <a:spLocks noGrp="1"/>
          </p:cNvSpPr>
          <p:nvPr>
            <p:ph type="body" sz="quarter" idx="25"/>
          </p:nvPr>
        </p:nvSpPr>
        <p:spPr>
          <a:xfrm>
            <a:off x="2244726" y="1628615"/>
            <a:ext cx="3592788" cy="3060343"/>
          </a:xfrm>
        </p:spPr>
        <p:txBody>
          <a:bodyPr>
            <a:noAutofit/>
          </a:bodyPr>
          <a:lstStyle/>
          <a:p>
            <a:r>
              <a:rPr lang="sv-SE" noProof="0" dirty="0"/>
              <a:t>I Sverige levereras nästan en halv miljon paket och varubrev direkt hem till folk varje dag. Det sker för det mesta med små skåpbilar, som ofta kör halvtomma. </a:t>
            </a:r>
            <a:r>
              <a:rPr lang="sv-SE" dirty="0">
                <a:solidFill>
                  <a:srgbClr val="FF0000"/>
                </a:solidFill>
              </a:rPr>
              <a:t> </a:t>
            </a:r>
            <a:endParaRPr lang="sv-SE" noProof="0" dirty="0">
              <a:solidFill>
                <a:srgbClr val="FF0000"/>
              </a:solidFill>
            </a:endParaRPr>
          </a:p>
        </p:txBody>
      </p:sp>
      <p:pic>
        <p:nvPicPr>
          <p:cNvPr id="17" name="Picture 16" descr="A blue circle with white text boxes&#10;&#10;AI-generated content may be incorrect.">
            <a:extLst>
              <a:ext uri="{FF2B5EF4-FFF2-40B4-BE49-F238E27FC236}">
                <a16:creationId xmlns:a16="http://schemas.microsoft.com/office/drawing/2014/main" id="{CDEEA4AC-C31B-7E93-EBF0-0BFBB170FE26}"/>
              </a:ext>
            </a:extLst>
          </p:cNvPr>
          <p:cNvPicPr>
            <a:picLocks noChangeAspect="1"/>
          </p:cNvPicPr>
          <p:nvPr/>
        </p:nvPicPr>
        <p:blipFill>
          <a:blip r:embed="rId5"/>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6" action="ppaction://hlinksldjump"/>
            <a:extLst>
              <a:ext uri="{FF2B5EF4-FFF2-40B4-BE49-F238E27FC236}">
                <a16:creationId xmlns:a16="http://schemas.microsoft.com/office/drawing/2014/main" id="{DB17E328-A414-1415-E40E-C375ED1016F3}"/>
              </a:ext>
            </a:extLst>
          </p:cNvPr>
          <p:cNvPicPr>
            <a:picLocks noChangeAspect="1"/>
          </p:cNvPicPr>
          <p:nvPr/>
        </p:nvPicPr>
        <p:blipFill>
          <a:blip r:embed="rId7"/>
          <a:stretch>
            <a:fillRect/>
          </a:stretch>
        </p:blipFill>
        <p:spPr>
          <a:xfrm>
            <a:off x="1191544" y="3243263"/>
            <a:ext cx="561975" cy="557213"/>
          </a:xfrm>
          <a:prstGeom prst="rect">
            <a:avLst/>
          </a:prstGeom>
        </p:spPr>
      </p:pic>
      <p:pic>
        <p:nvPicPr>
          <p:cNvPr id="10" name="Platshållare för bild 9" descr="En bild som visar utomhus, hjul, Landfordon, Cykelhjul&#10;&#10;AI-genererat innehåll kan vara felaktigt.">
            <a:extLst>
              <a:ext uri="{FF2B5EF4-FFF2-40B4-BE49-F238E27FC236}">
                <a16:creationId xmlns:a16="http://schemas.microsoft.com/office/drawing/2014/main" id="{2619577E-A854-DFE6-82C7-4DF3470ED12F}"/>
              </a:ext>
            </a:extLst>
          </p:cNvPr>
          <p:cNvPicPr>
            <a:picLocks noGrp="1" noChangeAspect="1"/>
          </p:cNvPicPr>
          <p:nvPr>
            <p:ph type="pic" sz="quarter" idx="19"/>
          </p:nvPr>
        </p:nvPicPr>
        <p:blipFill>
          <a:blip r:embed="rId8"/>
          <a:srcRect t="16532" b="16532"/>
          <a:stretch>
            <a:fillRect/>
          </a:stretch>
        </p:blipFill>
        <p:spPr/>
      </p:pic>
      <p:sp>
        <p:nvSpPr>
          <p:cNvPr id="19" name="Picture Placeholder 18">
            <a:extLst>
              <a:ext uri="{FF2B5EF4-FFF2-40B4-BE49-F238E27FC236}">
                <a16:creationId xmlns:a16="http://schemas.microsoft.com/office/drawing/2014/main" id="{FADC8AA7-91FC-EEC0-B400-0D2BC93AB165}"/>
              </a:ext>
            </a:extLst>
          </p:cNvPr>
          <p:cNvSpPr>
            <a:spLocks noGrp="1"/>
          </p:cNvSpPr>
          <p:nvPr>
            <p:ph type="pic" sz="quarter" idx="21"/>
          </p:nvPr>
        </p:nvSpPr>
        <p:spPr>
          <a:xfrm>
            <a:off x="8275638" y="4951001"/>
            <a:ext cx="3916362" cy="1913348"/>
          </a:xfrm>
        </p:spPr>
        <p:txBody>
          <a:bodyPr/>
          <a:lstStyle/>
          <a:p>
            <a:endParaRPr lang="sv-SE" noProof="0" dirty="0"/>
          </a:p>
        </p:txBody>
      </p:sp>
      <p:sp>
        <p:nvSpPr>
          <p:cNvPr id="7" name="Text Placeholder 6">
            <a:extLst>
              <a:ext uri="{FF2B5EF4-FFF2-40B4-BE49-F238E27FC236}">
                <a16:creationId xmlns:a16="http://schemas.microsoft.com/office/drawing/2014/main" id="{89DD0F16-D89D-4F14-6301-614B73EFB6D4}"/>
              </a:ext>
            </a:extLst>
          </p:cNvPr>
          <p:cNvSpPr>
            <a:spLocks noGrp="1"/>
          </p:cNvSpPr>
          <p:nvPr>
            <p:ph type="body" sz="quarter" idx="20"/>
          </p:nvPr>
        </p:nvSpPr>
        <p:spPr>
          <a:xfrm>
            <a:off x="8534132" y="5209953"/>
            <a:ext cx="3399374" cy="1467433"/>
          </a:xfrm>
        </p:spPr>
        <p:txBody>
          <a:bodyPr>
            <a:noAutofit/>
          </a:bodyPr>
          <a:lstStyle/>
          <a:p>
            <a:pPr algn="l"/>
            <a:r>
              <a:rPr lang="sv-SE" sz="2200" noProof="0" dirty="0"/>
              <a:t>Flera postföretag i de större städerna levererar redan nu sina paket enbart med elfordon, cykel eller till fots.</a:t>
            </a:r>
          </a:p>
        </p:txBody>
      </p:sp>
      <p:sp>
        <p:nvSpPr>
          <p:cNvPr id="6" name="Rubrik 5">
            <a:extLst>
              <a:ext uri="{FF2B5EF4-FFF2-40B4-BE49-F238E27FC236}">
                <a16:creationId xmlns:a16="http://schemas.microsoft.com/office/drawing/2014/main" id="{E67D0667-0781-E7F0-7BA0-8936DD531A47}"/>
              </a:ext>
            </a:extLst>
          </p:cNvPr>
          <p:cNvSpPr>
            <a:spLocks noGrp="1"/>
          </p:cNvSpPr>
          <p:nvPr>
            <p:ph type="title"/>
          </p:nvPr>
        </p:nvSpPr>
        <p:spPr/>
        <p:txBody>
          <a:bodyPr/>
          <a:lstStyle/>
          <a:p>
            <a:r>
              <a:rPr lang="sv-SE" noProof="0" dirty="0"/>
              <a:t>Leveranser</a:t>
            </a:r>
          </a:p>
        </p:txBody>
      </p:sp>
    </p:spTree>
    <p:extLst>
      <p:ext uri="{BB962C8B-B14F-4D97-AF65-F5344CB8AC3E}">
        <p14:creationId xmlns:p14="http://schemas.microsoft.com/office/powerpoint/2010/main" val="4291576230"/>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758CA-82F1-64D1-AAD4-2987874F52D1}"/>
            </a:ext>
          </a:extLst>
        </p:cNvPr>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5BAA293C-C44E-04DC-0976-274846DCADBA}"/>
              </a:ext>
            </a:extLst>
          </p:cNvPr>
          <p:cNvPicPr>
            <a:picLocks noGrp="1" noChangeAspect="1"/>
          </p:cNvPicPr>
          <p:nvPr>
            <p:ph type="pic" sz="quarter" idx="19"/>
          </p:nvPr>
        </p:nvPicPr>
        <p:blipFill>
          <a:blip r:embed="rId3"/>
          <a:srcRect l="12651" r="12651"/>
          <a:stretch>
            <a:fillRect/>
          </a:stretch>
        </p:blipFill>
        <p:spPr>
          <a:custGeom>
            <a:avLst/>
            <a:gdLst>
              <a:gd name="csX0" fmla="*/ 0 w 5489208"/>
              <a:gd name="csY0" fmla="*/ 0 h 5511019"/>
              <a:gd name="csX1" fmla="*/ 5489208 w 5489208"/>
              <a:gd name="csY1" fmla="*/ 0 h 5511019"/>
              <a:gd name="csX2" fmla="*/ 5489208 w 5489208"/>
              <a:gd name="csY2" fmla="*/ 5511019 h 5511019"/>
              <a:gd name="csX3" fmla="*/ 910667 w 5489208"/>
              <a:gd name="csY3" fmla="*/ 5511019 h 5511019"/>
              <a:gd name="csX4" fmla="*/ 821344 w 5489208"/>
              <a:gd name="csY4" fmla="*/ 5506509 h 5511019"/>
              <a:gd name="csX5" fmla="*/ 0 w 5489208"/>
              <a:gd name="csY5" fmla="*/ 4596346 h 5511019"/>
            </a:gdLst>
            <a:ahLst/>
            <a:cxnLst>
              <a:cxn ang="0">
                <a:pos x="csX0" y="csY0"/>
              </a:cxn>
              <a:cxn ang="0">
                <a:pos x="csX1" y="csY1"/>
              </a:cxn>
              <a:cxn ang="0">
                <a:pos x="csX2" y="csY2"/>
              </a:cxn>
              <a:cxn ang="0">
                <a:pos x="csX3" y="csY3"/>
              </a:cxn>
              <a:cxn ang="0">
                <a:pos x="csX4" y="csY4"/>
              </a:cxn>
              <a:cxn ang="0">
                <a:pos x="csX5" y="csY5"/>
              </a:cxn>
            </a:cxnLst>
            <a:rect l="l" t="t" r="r" b="b"/>
            <a:pathLst>
              <a:path w="5489208" h="5511019">
                <a:moveTo>
                  <a:pt x="0" y="0"/>
                </a:moveTo>
                <a:lnTo>
                  <a:pt x="5489208" y="0"/>
                </a:lnTo>
                <a:lnTo>
                  <a:pt x="5489208" y="5511019"/>
                </a:lnTo>
                <a:lnTo>
                  <a:pt x="910667" y="5511019"/>
                </a:lnTo>
                <a:lnTo>
                  <a:pt x="821344" y="5506509"/>
                </a:lnTo>
                <a:cubicBezTo>
                  <a:pt x="360007" y="5459658"/>
                  <a:pt x="0" y="5070044"/>
                  <a:pt x="0" y="4596346"/>
                </a:cubicBezTo>
                <a:close/>
              </a:path>
            </a:pathLst>
          </a:custGeom>
        </p:spPr>
      </p:pic>
      <p:pic>
        <p:nvPicPr>
          <p:cNvPr id="4" name="Picture 3" descr="A person pushing a small robot&#10;&#10;AI-generated content may be incorrect.">
            <a:extLst>
              <a:ext uri="{FF2B5EF4-FFF2-40B4-BE49-F238E27FC236}">
                <a16:creationId xmlns:a16="http://schemas.microsoft.com/office/drawing/2014/main" id="{B2BC44C8-FD88-C37A-B48C-843D3B205BA6}"/>
              </a:ext>
            </a:extLst>
          </p:cNvPr>
          <p:cNvPicPr>
            <a:picLocks noChangeAspect="1"/>
          </p:cNvPicPr>
          <p:nvPr/>
        </p:nvPicPr>
        <p:blipFill>
          <a:blip r:embed="rId4"/>
          <a:stretch>
            <a:fillRect/>
          </a:stretch>
        </p:blipFill>
        <p:spPr>
          <a:xfrm>
            <a:off x="-9431867" y="-16933"/>
            <a:ext cx="12354086" cy="6949173"/>
          </a:xfrm>
          <a:prstGeom prst="rect">
            <a:avLst/>
          </a:prstGeom>
        </p:spPr>
      </p:pic>
      <p:pic>
        <p:nvPicPr>
          <p:cNvPr id="5" name="Picture 4">
            <a:extLst>
              <a:ext uri="{FF2B5EF4-FFF2-40B4-BE49-F238E27FC236}">
                <a16:creationId xmlns:a16="http://schemas.microsoft.com/office/drawing/2014/main" id="{80367787-4EC6-8FB4-BCB9-9080D308D3E4}"/>
              </a:ext>
            </a:extLst>
          </p:cNvPr>
          <p:cNvPicPr>
            <a:picLocks noChangeAspect="1"/>
          </p:cNvPicPr>
          <p:nvPr/>
        </p:nvPicPr>
        <p:blipFill>
          <a:blip r:embed="rId5"/>
          <a:stretch>
            <a:fillRect/>
          </a:stretch>
        </p:blipFill>
        <p:spPr>
          <a:xfrm>
            <a:off x="745776" y="-11781"/>
            <a:ext cx="2780979" cy="6881743"/>
          </a:xfrm>
          <a:prstGeom prst="rect">
            <a:avLst/>
          </a:prstGeom>
        </p:spPr>
      </p:pic>
      <p:sp>
        <p:nvSpPr>
          <p:cNvPr id="2" name="Text Placeholder 1">
            <a:extLst>
              <a:ext uri="{FF2B5EF4-FFF2-40B4-BE49-F238E27FC236}">
                <a16:creationId xmlns:a16="http://schemas.microsoft.com/office/drawing/2014/main" id="{68A0AF4D-7549-D1AE-70FC-DF4A8B4FF7AB}"/>
              </a:ext>
            </a:extLst>
          </p:cNvPr>
          <p:cNvSpPr>
            <a:spLocks noGrp="1"/>
          </p:cNvSpPr>
          <p:nvPr>
            <p:ph type="body" sz="quarter" idx="13"/>
          </p:nvPr>
        </p:nvSpPr>
        <p:spPr/>
        <p:txBody>
          <a:bodyPr>
            <a:normAutofit fontScale="92500" lnSpcReduction="10000"/>
          </a:bodyPr>
          <a:lstStyle/>
          <a:p>
            <a:endParaRPr lang="sv-SE" noProof="0" dirty="0"/>
          </a:p>
        </p:txBody>
      </p:sp>
      <p:sp>
        <p:nvSpPr>
          <p:cNvPr id="21" name="Text Placeholder 20">
            <a:extLst>
              <a:ext uri="{FF2B5EF4-FFF2-40B4-BE49-F238E27FC236}">
                <a16:creationId xmlns:a16="http://schemas.microsoft.com/office/drawing/2014/main" id="{7BF3FF1A-9164-1E3A-997E-B489C67D7CF9}"/>
              </a:ext>
            </a:extLst>
          </p:cNvPr>
          <p:cNvSpPr>
            <a:spLocks noGrp="1"/>
          </p:cNvSpPr>
          <p:nvPr>
            <p:ph type="body" sz="quarter" idx="24"/>
          </p:nvPr>
        </p:nvSpPr>
        <p:spPr>
          <a:xfrm>
            <a:off x="2236787" y="5086294"/>
            <a:ext cx="3859213" cy="1106688"/>
          </a:xfrm>
        </p:spPr>
        <p:txBody>
          <a:bodyPr>
            <a:noAutofit/>
          </a:bodyPr>
          <a:lstStyle/>
          <a:p>
            <a:r>
              <a:rPr lang="sv-SE" noProof="0" dirty="0"/>
              <a:t>Vad är skillnaden mellan att återvinna och återanvända?</a:t>
            </a:r>
          </a:p>
        </p:txBody>
      </p:sp>
      <p:sp>
        <p:nvSpPr>
          <p:cNvPr id="22" name="Text Placeholder 21">
            <a:extLst>
              <a:ext uri="{FF2B5EF4-FFF2-40B4-BE49-F238E27FC236}">
                <a16:creationId xmlns:a16="http://schemas.microsoft.com/office/drawing/2014/main" id="{07B693DD-0956-8606-9BD5-02465B7E3DF4}"/>
              </a:ext>
            </a:extLst>
          </p:cNvPr>
          <p:cNvSpPr>
            <a:spLocks noGrp="1"/>
          </p:cNvSpPr>
          <p:nvPr>
            <p:ph type="body" sz="quarter" idx="25"/>
          </p:nvPr>
        </p:nvSpPr>
        <p:spPr>
          <a:xfrm>
            <a:off x="2244725" y="1628615"/>
            <a:ext cx="3859213" cy="3360737"/>
          </a:xfrm>
        </p:spPr>
        <p:txBody>
          <a:bodyPr>
            <a:normAutofit/>
          </a:bodyPr>
          <a:lstStyle/>
          <a:p>
            <a:r>
              <a:rPr lang="sv-SE" noProof="0" dirty="0"/>
              <a:t>Cirkularitet handlar om att inget ska gå till spillo – istället för att slänga och köpa nytt återanvänder eller återvinner vi det vi redan har.</a:t>
            </a:r>
          </a:p>
          <a:p>
            <a:r>
              <a:rPr lang="sv-SE" noProof="0" dirty="0"/>
              <a:t>I en cirkulär stad blir sopor en resurs och på så vis minskar behovet av nya råvaror.  </a:t>
            </a:r>
          </a:p>
          <a:p>
            <a:r>
              <a:rPr lang="sv-SE" noProof="0" dirty="0"/>
              <a:t>På så sätt kan mer natur lämnas orörd, vilket är bra både för klimatet och den biologiska mångfalden.</a:t>
            </a:r>
          </a:p>
        </p:txBody>
      </p:sp>
      <p:pic>
        <p:nvPicPr>
          <p:cNvPr id="17" name="Picture 16" descr="A blue circle with white text boxes&#10;&#10;AI-generated content may be incorrect.">
            <a:extLst>
              <a:ext uri="{FF2B5EF4-FFF2-40B4-BE49-F238E27FC236}">
                <a16:creationId xmlns:a16="http://schemas.microsoft.com/office/drawing/2014/main" id="{124D87C9-8CE4-BB47-9485-B83A9F81E809}"/>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77E94633-E3C6-EDA4-7C7C-B8AB66D8173E}"/>
              </a:ext>
            </a:extLst>
          </p:cNvPr>
          <p:cNvPicPr>
            <a:picLocks noChangeAspect="1"/>
          </p:cNvPicPr>
          <p:nvPr/>
        </p:nvPicPr>
        <p:blipFill>
          <a:blip r:embed="rId8"/>
          <a:stretch>
            <a:fillRect/>
          </a:stretch>
        </p:blipFill>
        <p:spPr>
          <a:xfrm>
            <a:off x="1191544" y="3243263"/>
            <a:ext cx="561975" cy="557213"/>
          </a:xfrm>
          <a:prstGeom prst="rect">
            <a:avLst/>
          </a:prstGeom>
        </p:spPr>
      </p:pic>
      <p:sp>
        <p:nvSpPr>
          <p:cNvPr id="19" name="Picture Placeholder 18">
            <a:extLst>
              <a:ext uri="{FF2B5EF4-FFF2-40B4-BE49-F238E27FC236}">
                <a16:creationId xmlns:a16="http://schemas.microsoft.com/office/drawing/2014/main" id="{E7DEADF6-0591-C9A4-1891-587FC4048305}"/>
              </a:ext>
            </a:extLst>
          </p:cNvPr>
          <p:cNvSpPr>
            <a:spLocks noGrp="1"/>
          </p:cNvSpPr>
          <p:nvPr>
            <p:ph type="pic" sz="quarter" idx="21"/>
          </p:nvPr>
        </p:nvSpPr>
        <p:spPr>
          <a:xfrm>
            <a:off x="8332786" y="5098994"/>
            <a:ext cx="3859213" cy="1765355"/>
          </a:xfrm>
        </p:spPr>
        <p:txBody>
          <a:bodyPr/>
          <a:lstStyle/>
          <a:p>
            <a:endParaRPr lang="sv-SE" noProof="0" dirty="0"/>
          </a:p>
        </p:txBody>
      </p:sp>
      <p:sp>
        <p:nvSpPr>
          <p:cNvPr id="7" name="Text Placeholder 6">
            <a:extLst>
              <a:ext uri="{FF2B5EF4-FFF2-40B4-BE49-F238E27FC236}">
                <a16:creationId xmlns:a16="http://schemas.microsoft.com/office/drawing/2014/main" id="{23946FBE-1828-1563-4A53-ECDCE9C43D1E}"/>
              </a:ext>
            </a:extLst>
          </p:cNvPr>
          <p:cNvSpPr>
            <a:spLocks noGrp="1"/>
          </p:cNvSpPr>
          <p:nvPr>
            <p:ph type="body" sz="quarter" idx="20"/>
          </p:nvPr>
        </p:nvSpPr>
        <p:spPr>
          <a:xfrm>
            <a:off x="8555576" y="5267634"/>
            <a:ext cx="3583258" cy="1402673"/>
          </a:xfrm>
        </p:spPr>
        <p:txBody>
          <a:bodyPr>
            <a:noAutofit/>
          </a:bodyPr>
          <a:lstStyle/>
          <a:p>
            <a:pPr algn="l"/>
            <a:r>
              <a:rPr lang="sv-SE" sz="2200" noProof="0" dirty="0"/>
              <a:t>I allt fler svenska städer öppnas återbrukscentraler där byggmaterial återanvänds till nya byggprojekt.</a:t>
            </a:r>
          </a:p>
        </p:txBody>
      </p:sp>
      <p:sp>
        <p:nvSpPr>
          <p:cNvPr id="6" name="Rubrik 5">
            <a:extLst>
              <a:ext uri="{FF2B5EF4-FFF2-40B4-BE49-F238E27FC236}">
                <a16:creationId xmlns:a16="http://schemas.microsoft.com/office/drawing/2014/main" id="{0F62A15B-70CD-DA29-E50D-6C9AA645E524}"/>
              </a:ext>
            </a:extLst>
          </p:cNvPr>
          <p:cNvSpPr>
            <a:spLocks noGrp="1"/>
          </p:cNvSpPr>
          <p:nvPr>
            <p:ph type="title"/>
          </p:nvPr>
        </p:nvSpPr>
        <p:spPr/>
        <p:txBody>
          <a:bodyPr/>
          <a:lstStyle/>
          <a:p>
            <a:r>
              <a:rPr lang="sv-SE" noProof="0" dirty="0"/>
              <a:t>Cirkularitet</a:t>
            </a:r>
          </a:p>
        </p:txBody>
      </p:sp>
    </p:spTree>
    <p:extLst>
      <p:ext uri="{BB962C8B-B14F-4D97-AF65-F5344CB8AC3E}">
        <p14:creationId xmlns:p14="http://schemas.microsoft.com/office/powerpoint/2010/main" val="4114575753"/>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A9382-5841-4F9F-201E-D7AF11AD8D8D}"/>
            </a:ext>
          </a:extLst>
        </p:cNvPr>
        <p:cNvGrpSpPr/>
        <p:nvPr/>
      </p:nvGrpSpPr>
      <p:grpSpPr>
        <a:xfrm>
          <a:off x="0" y="0"/>
          <a:ext cx="0" cy="0"/>
          <a:chOff x="0" y="0"/>
          <a:chExt cx="0" cy="0"/>
        </a:xfrm>
      </p:grpSpPr>
      <p:pic>
        <p:nvPicPr>
          <p:cNvPr id="13" name="Platshållare för bild 12">
            <a:extLst>
              <a:ext uri="{FF2B5EF4-FFF2-40B4-BE49-F238E27FC236}">
                <a16:creationId xmlns:a16="http://schemas.microsoft.com/office/drawing/2014/main" id="{4767C73C-C163-AB59-B762-F45DCE07AB38}"/>
              </a:ext>
            </a:extLst>
          </p:cNvPr>
          <p:cNvPicPr>
            <a:picLocks noGrp="1" noChangeAspect="1"/>
          </p:cNvPicPr>
          <p:nvPr>
            <p:ph type="pic" sz="quarter" idx="19"/>
          </p:nvPr>
        </p:nvPicPr>
        <p:blipFill>
          <a:blip r:embed="rId3"/>
          <a:srcRect t="4388" b="4388"/>
          <a:stretch/>
        </p:blipFill>
        <p:spPr>
          <a:xfrm>
            <a:off x="6595144" y="0"/>
            <a:ext cx="5596856" cy="5105684"/>
          </a:xfrm>
          <a:custGeom>
            <a:avLst/>
            <a:gdLst>
              <a:gd name="csX0" fmla="*/ 0 w 5481270"/>
              <a:gd name="csY0" fmla="*/ 0 h 4037387"/>
              <a:gd name="csX1" fmla="*/ 5481270 w 5481270"/>
              <a:gd name="csY1" fmla="*/ 0 h 4037387"/>
              <a:gd name="csX2" fmla="*/ 5481270 w 5481270"/>
              <a:gd name="csY2" fmla="*/ 4037387 h 4037387"/>
              <a:gd name="csX3" fmla="*/ 672911 w 5481270"/>
              <a:gd name="csY3" fmla="*/ 4037387 h 4037387"/>
              <a:gd name="csX4" fmla="*/ 0 w 5481270"/>
              <a:gd name="csY4" fmla="*/ 3364476 h 4037387"/>
            </a:gdLst>
            <a:ahLst/>
            <a:cxnLst>
              <a:cxn ang="0">
                <a:pos x="csX0" y="csY0"/>
              </a:cxn>
              <a:cxn ang="0">
                <a:pos x="csX1" y="csY1"/>
              </a:cxn>
              <a:cxn ang="0">
                <a:pos x="csX2" y="csY2"/>
              </a:cxn>
              <a:cxn ang="0">
                <a:pos x="csX3" y="csY3"/>
              </a:cxn>
              <a:cxn ang="0">
                <a:pos x="csX4" y="csY4"/>
              </a:cxn>
            </a:cxnLst>
            <a:rect l="l" t="t" r="r" b="b"/>
            <a:pathLst>
              <a:path w="5481270" h="4037387">
                <a:moveTo>
                  <a:pt x="0" y="0"/>
                </a:moveTo>
                <a:lnTo>
                  <a:pt x="5481270" y="0"/>
                </a:lnTo>
                <a:lnTo>
                  <a:pt x="5481270" y="4037387"/>
                </a:lnTo>
                <a:lnTo>
                  <a:pt x="672911" y="4037387"/>
                </a:lnTo>
                <a:cubicBezTo>
                  <a:pt x="301273" y="4037387"/>
                  <a:pt x="0" y="3736114"/>
                  <a:pt x="0" y="3364476"/>
                </a:cubicBezTo>
                <a:close/>
              </a:path>
            </a:pathLst>
          </a:custGeom>
        </p:spPr>
      </p:pic>
      <p:pic>
        <p:nvPicPr>
          <p:cNvPr id="4" name="Picture 3" descr="A group of people walking in a park&#10;&#10;AI-generated content may be incorrect.">
            <a:extLst>
              <a:ext uri="{FF2B5EF4-FFF2-40B4-BE49-F238E27FC236}">
                <a16:creationId xmlns:a16="http://schemas.microsoft.com/office/drawing/2014/main" id="{A0C9E93C-494B-D274-042C-4BB8CF9D777D}"/>
              </a:ext>
            </a:extLst>
          </p:cNvPr>
          <p:cNvPicPr>
            <a:picLocks noChangeAspect="1"/>
          </p:cNvPicPr>
          <p:nvPr/>
        </p:nvPicPr>
        <p:blipFill>
          <a:blip r:embed="rId4"/>
          <a:stretch>
            <a:fillRect/>
          </a:stretch>
        </p:blipFill>
        <p:spPr>
          <a:xfrm>
            <a:off x="-9330267" y="-5449"/>
            <a:ext cx="12259734" cy="6896100"/>
          </a:xfrm>
          <a:prstGeom prst="rect">
            <a:avLst/>
          </a:prstGeom>
        </p:spPr>
      </p:pic>
      <p:pic>
        <p:nvPicPr>
          <p:cNvPr id="5" name="Picture 4">
            <a:extLst>
              <a:ext uri="{FF2B5EF4-FFF2-40B4-BE49-F238E27FC236}">
                <a16:creationId xmlns:a16="http://schemas.microsoft.com/office/drawing/2014/main" id="{448A570D-5640-E2C4-823F-01A63003491B}"/>
              </a:ext>
            </a:extLst>
          </p:cNvPr>
          <p:cNvPicPr>
            <a:picLocks noChangeAspect="1"/>
          </p:cNvPicPr>
          <p:nvPr/>
        </p:nvPicPr>
        <p:blipFill>
          <a:blip r:embed="rId5"/>
          <a:stretch>
            <a:fillRect/>
          </a:stretch>
        </p:blipFill>
        <p:spPr>
          <a:xfrm>
            <a:off x="655904" y="-11781"/>
            <a:ext cx="2780979" cy="6881743"/>
          </a:xfrm>
          <a:prstGeom prst="rect">
            <a:avLst/>
          </a:prstGeom>
        </p:spPr>
      </p:pic>
      <p:sp>
        <p:nvSpPr>
          <p:cNvPr id="25" name="Text Placeholder 24">
            <a:extLst>
              <a:ext uri="{FF2B5EF4-FFF2-40B4-BE49-F238E27FC236}">
                <a16:creationId xmlns:a16="http://schemas.microsoft.com/office/drawing/2014/main" id="{85F0603B-4376-601A-9E82-1EDA74528174}"/>
              </a:ext>
            </a:extLst>
          </p:cNvPr>
          <p:cNvSpPr>
            <a:spLocks noGrp="1"/>
          </p:cNvSpPr>
          <p:nvPr>
            <p:ph type="body" sz="quarter" idx="24"/>
          </p:nvPr>
        </p:nvSpPr>
        <p:spPr>
          <a:xfrm>
            <a:off x="2236787" y="5086294"/>
            <a:ext cx="4274502" cy="813062"/>
          </a:xfrm>
        </p:spPr>
        <p:txBody>
          <a:bodyPr>
            <a:normAutofit/>
          </a:bodyPr>
          <a:lstStyle/>
          <a:p>
            <a:r>
              <a:rPr lang="sv-SE" noProof="0" dirty="0"/>
              <a:t>Vad skulle du vilja ha istället för en parkeringsplats utanför din bostad?</a:t>
            </a:r>
          </a:p>
        </p:txBody>
      </p:sp>
      <p:sp>
        <p:nvSpPr>
          <p:cNvPr id="26" name="Text Placeholder 25">
            <a:extLst>
              <a:ext uri="{FF2B5EF4-FFF2-40B4-BE49-F238E27FC236}">
                <a16:creationId xmlns:a16="http://schemas.microsoft.com/office/drawing/2014/main" id="{4A66D25F-E925-B105-F356-0A24A337AE5C}"/>
              </a:ext>
            </a:extLst>
          </p:cNvPr>
          <p:cNvSpPr>
            <a:spLocks noGrp="1"/>
          </p:cNvSpPr>
          <p:nvPr>
            <p:ph type="body" sz="quarter" idx="25"/>
          </p:nvPr>
        </p:nvSpPr>
        <p:spPr>
          <a:xfrm>
            <a:off x="2244725" y="1628615"/>
            <a:ext cx="3859213" cy="3285694"/>
          </a:xfrm>
        </p:spPr>
        <p:txBody>
          <a:bodyPr>
            <a:normAutofit/>
          </a:bodyPr>
          <a:lstStyle/>
          <a:p>
            <a:r>
              <a:rPr lang="sv-SE" dirty="0"/>
              <a:t>Idag har många kommuner riktlinjer om ungefär en parkeringsplats per ny bostad. Byggs 500 lägenheter blir det då 500 nya parkeringsplatser.</a:t>
            </a:r>
          </a:p>
          <a:p>
            <a:r>
              <a:rPr lang="sv-SE" dirty="0"/>
              <a:t>Men om vi föreställer oss en framtid där fler reser kollektivt eller cyklar och färre äger bil, kanske kraven på parkering kan sänkas och platsen istället användas till lekplatser, parker och uteserveringar.</a:t>
            </a:r>
          </a:p>
        </p:txBody>
      </p:sp>
      <p:pic>
        <p:nvPicPr>
          <p:cNvPr id="17" name="Picture 16" descr="A blue circle with white text boxes&#10;&#10;AI-generated content may be incorrect.">
            <a:extLst>
              <a:ext uri="{FF2B5EF4-FFF2-40B4-BE49-F238E27FC236}">
                <a16:creationId xmlns:a16="http://schemas.microsoft.com/office/drawing/2014/main" id="{EEC56124-0D09-B8D2-2277-D62AD7F67A09}"/>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3D81438F-3959-C8A9-1142-17473F608A27}"/>
              </a:ext>
            </a:extLst>
          </p:cNvPr>
          <p:cNvPicPr>
            <a:picLocks noChangeAspect="1"/>
          </p:cNvPicPr>
          <p:nvPr/>
        </p:nvPicPr>
        <p:blipFill>
          <a:blip r:embed="rId8"/>
          <a:stretch>
            <a:fillRect/>
          </a:stretch>
        </p:blipFill>
        <p:spPr>
          <a:xfrm>
            <a:off x="1191544" y="3243263"/>
            <a:ext cx="561975" cy="557213"/>
          </a:xfrm>
          <a:prstGeom prst="rect">
            <a:avLst/>
          </a:prstGeom>
        </p:spPr>
      </p:pic>
      <p:sp>
        <p:nvSpPr>
          <p:cNvPr id="2" name="Rubrik 1">
            <a:extLst>
              <a:ext uri="{FF2B5EF4-FFF2-40B4-BE49-F238E27FC236}">
                <a16:creationId xmlns:a16="http://schemas.microsoft.com/office/drawing/2014/main" id="{C6584EAD-1300-F962-FE6F-97C7AA4EB30F}"/>
              </a:ext>
            </a:extLst>
          </p:cNvPr>
          <p:cNvSpPr>
            <a:spLocks noGrp="1"/>
          </p:cNvSpPr>
          <p:nvPr>
            <p:ph type="title"/>
          </p:nvPr>
        </p:nvSpPr>
        <p:spPr/>
        <p:txBody>
          <a:bodyPr/>
          <a:lstStyle/>
          <a:p>
            <a:r>
              <a:rPr lang="sv-SE" noProof="0" dirty="0"/>
              <a:t>Parkeringsplatser</a:t>
            </a:r>
          </a:p>
        </p:txBody>
      </p:sp>
      <p:pic>
        <p:nvPicPr>
          <p:cNvPr id="6" name="Bildobjekt 5">
            <a:extLst>
              <a:ext uri="{FF2B5EF4-FFF2-40B4-BE49-F238E27FC236}">
                <a16:creationId xmlns:a16="http://schemas.microsoft.com/office/drawing/2014/main" id="{2F967B07-C1DE-8981-87DF-539168121973}"/>
              </a:ext>
            </a:extLst>
          </p:cNvPr>
          <p:cNvPicPr>
            <a:picLocks noChangeAspect="1"/>
          </p:cNvPicPr>
          <p:nvPr/>
        </p:nvPicPr>
        <p:blipFill>
          <a:blip r:embed="rId9"/>
          <a:stretch>
            <a:fillRect/>
          </a:stretch>
        </p:blipFill>
        <p:spPr>
          <a:xfrm>
            <a:off x="8191500" y="4889647"/>
            <a:ext cx="4000500" cy="1968353"/>
          </a:xfrm>
          <a:prstGeom prst="rect">
            <a:avLst/>
          </a:prstGeom>
        </p:spPr>
      </p:pic>
      <p:sp>
        <p:nvSpPr>
          <p:cNvPr id="15" name="Text Placeholder 6">
            <a:extLst>
              <a:ext uri="{FF2B5EF4-FFF2-40B4-BE49-F238E27FC236}">
                <a16:creationId xmlns:a16="http://schemas.microsoft.com/office/drawing/2014/main" id="{F23DF629-6004-9132-015F-EEAB87E5C170}"/>
              </a:ext>
            </a:extLst>
          </p:cNvPr>
          <p:cNvSpPr txBox="1">
            <a:spLocks/>
          </p:cNvSpPr>
          <p:nvPr/>
        </p:nvSpPr>
        <p:spPr>
          <a:xfrm>
            <a:off x="8535936" y="5208848"/>
            <a:ext cx="3489427" cy="1402673"/>
          </a:xfrm>
          <a:custGeom>
            <a:avLst/>
            <a:gdLst>
              <a:gd name="csX0" fmla="*/ 590986 w 4511037"/>
              <a:gd name="csY0" fmla="*/ 0 h 3545843"/>
              <a:gd name="csX1" fmla="*/ 4511037 w 4511037"/>
              <a:gd name="csY1" fmla="*/ 0 h 3545843"/>
              <a:gd name="csX2" fmla="*/ 4511037 w 4511037"/>
              <a:gd name="csY2" fmla="*/ 3545843 h 3545843"/>
              <a:gd name="csX3" fmla="*/ 0 w 4511037"/>
              <a:gd name="csY3" fmla="*/ 3545843 h 3545843"/>
              <a:gd name="csX4" fmla="*/ 0 w 4511037"/>
              <a:gd name="csY4" fmla="*/ 590986 h 3545843"/>
              <a:gd name="csX5" fmla="*/ 590986 w 4511037"/>
              <a:gd name="csY5" fmla="*/ 0 h 3545843"/>
            </a:gdLst>
            <a:ahLst/>
            <a:cxnLst>
              <a:cxn ang="0">
                <a:pos x="csX0" y="csY0"/>
              </a:cxn>
              <a:cxn ang="0">
                <a:pos x="csX1" y="csY1"/>
              </a:cxn>
              <a:cxn ang="0">
                <a:pos x="csX2" y="csY2"/>
              </a:cxn>
              <a:cxn ang="0">
                <a:pos x="csX3" y="csY3"/>
              </a:cxn>
              <a:cxn ang="0">
                <a:pos x="csX4" y="csY4"/>
              </a:cxn>
              <a:cxn ang="0">
                <a:pos x="csX5" y="csY5"/>
              </a:cxn>
            </a:cxnLst>
            <a:rect l="l" t="t" r="r" b="b"/>
            <a:pathLst>
              <a:path w="4511037" h="3545843">
                <a:moveTo>
                  <a:pt x="590986" y="0"/>
                </a:moveTo>
                <a:lnTo>
                  <a:pt x="4511037" y="0"/>
                </a:lnTo>
                <a:lnTo>
                  <a:pt x="4511037" y="3545843"/>
                </a:lnTo>
                <a:lnTo>
                  <a:pt x="0" y="3545843"/>
                </a:lnTo>
                <a:lnTo>
                  <a:pt x="0" y="590986"/>
                </a:lnTo>
                <a:cubicBezTo>
                  <a:pt x="0" y="264593"/>
                  <a:pt x="264593" y="0"/>
                  <a:pt x="590986" y="0"/>
                </a:cubicBezTo>
                <a:close/>
              </a:path>
            </a:pathLst>
          </a:cu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200" noProof="0" dirty="0">
                <a:solidFill>
                  <a:schemeClr val="bg1"/>
                </a:solidFill>
              </a:rPr>
              <a:t>Redan 2015 tog Stockholm bort kravet på ett fast antal parkeringsplatser per lägenhet.</a:t>
            </a:r>
          </a:p>
        </p:txBody>
      </p:sp>
    </p:spTree>
    <p:extLst>
      <p:ext uri="{BB962C8B-B14F-4D97-AF65-F5344CB8AC3E}">
        <p14:creationId xmlns:p14="http://schemas.microsoft.com/office/powerpoint/2010/main" val="1611889277"/>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D55CF-E2A1-E2E5-F493-DE6933DEAEA2}"/>
            </a:ext>
          </a:extLst>
        </p:cNvPr>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570CBF3A-7C94-35C6-B1AB-FDCD1CC5C3CE}"/>
              </a:ext>
            </a:extLst>
          </p:cNvPr>
          <p:cNvPicPr>
            <a:picLocks noGrp="1" noChangeAspect="1"/>
          </p:cNvPicPr>
          <p:nvPr>
            <p:ph type="pic" sz="quarter" idx="19"/>
          </p:nvPr>
        </p:nvPicPr>
        <p:blipFill>
          <a:blip r:embed="rId3"/>
          <a:srcRect l="21988" r="21988"/>
          <a:stretch>
            <a:fillRect/>
          </a:stretch>
        </p:blipFill>
        <p:spPr>
          <a:custGeom>
            <a:avLst/>
            <a:gdLst>
              <a:gd name="csX0" fmla="*/ 0 w 5489208"/>
              <a:gd name="csY0" fmla="*/ 0 h 5511019"/>
              <a:gd name="csX1" fmla="*/ 5489208 w 5489208"/>
              <a:gd name="csY1" fmla="*/ 0 h 5511019"/>
              <a:gd name="csX2" fmla="*/ 5489208 w 5489208"/>
              <a:gd name="csY2" fmla="*/ 5511019 h 5511019"/>
              <a:gd name="csX3" fmla="*/ 910667 w 5489208"/>
              <a:gd name="csY3" fmla="*/ 5511019 h 5511019"/>
              <a:gd name="csX4" fmla="*/ 821344 w 5489208"/>
              <a:gd name="csY4" fmla="*/ 5506509 h 5511019"/>
              <a:gd name="csX5" fmla="*/ 0 w 5489208"/>
              <a:gd name="csY5" fmla="*/ 4596346 h 5511019"/>
            </a:gdLst>
            <a:ahLst/>
            <a:cxnLst>
              <a:cxn ang="0">
                <a:pos x="csX0" y="csY0"/>
              </a:cxn>
              <a:cxn ang="0">
                <a:pos x="csX1" y="csY1"/>
              </a:cxn>
              <a:cxn ang="0">
                <a:pos x="csX2" y="csY2"/>
              </a:cxn>
              <a:cxn ang="0">
                <a:pos x="csX3" y="csY3"/>
              </a:cxn>
              <a:cxn ang="0">
                <a:pos x="csX4" y="csY4"/>
              </a:cxn>
              <a:cxn ang="0">
                <a:pos x="csX5" y="csY5"/>
              </a:cxn>
            </a:cxnLst>
            <a:rect l="l" t="t" r="r" b="b"/>
            <a:pathLst>
              <a:path w="5489208" h="5511019">
                <a:moveTo>
                  <a:pt x="0" y="0"/>
                </a:moveTo>
                <a:lnTo>
                  <a:pt x="5489208" y="0"/>
                </a:lnTo>
                <a:lnTo>
                  <a:pt x="5489208" y="5511019"/>
                </a:lnTo>
                <a:lnTo>
                  <a:pt x="910667" y="5511019"/>
                </a:lnTo>
                <a:lnTo>
                  <a:pt x="821344" y="5506509"/>
                </a:lnTo>
                <a:cubicBezTo>
                  <a:pt x="360007" y="5459658"/>
                  <a:pt x="0" y="5070044"/>
                  <a:pt x="0" y="4596346"/>
                </a:cubicBezTo>
                <a:close/>
              </a:path>
            </a:pathLst>
          </a:custGeom>
        </p:spPr>
      </p:pic>
      <p:pic>
        <p:nvPicPr>
          <p:cNvPr id="4" name="Picture 3" descr="A group of people walking in a park&#10;&#10;AI-generated content may be incorrect.">
            <a:extLst>
              <a:ext uri="{FF2B5EF4-FFF2-40B4-BE49-F238E27FC236}">
                <a16:creationId xmlns:a16="http://schemas.microsoft.com/office/drawing/2014/main" id="{A531C353-9D40-B348-B91E-867CB78C4D1C}"/>
              </a:ext>
            </a:extLst>
          </p:cNvPr>
          <p:cNvPicPr>
            <a:picLocks noChangeAspect="1"/>
          </p:cNvPicPr>
          <p:nvPr/>
        </p:nvPicPr>
        <p:blipFill>
          <a:blip r:embed="rId4"/>
          <a:stretch>
            <a:fillRect/>
          </a:stretch>
        </p:blipFill>
        <p:spPr>
          <a:xfrm>
            <a:off x="-9330267" y="-5449"/>
            <a:ext cx="12259734" cy="6896100"/>
          </a:xfrm>
          <a:prstGeom prst="rect">
            <a:avLst/>
          </a:prstGeom>
        </p:spPr>
      </p:pic>
      <p:pic>
        <p:nvPicPr>
          <p:cNvPr id="5" name="Picture 4">
            <a:extLst>
              <a:ext uri="{FF2B5EF4-FFF2-40B4-BE49-F238E27FC236}">
                <a16:creationId xmlns:a16="http://schemas.microsoft.com/office/drawing/2014/main" id="{15DD8696-4BFC-2806-808F-89EF98166190}"/>
              </a:ext>
            </a:extLst>
          </p:cNvPr>
          <p:cNvPicPr>
            <a:picLocks noChangeAspect="1"/>
          </p:cNvPicPr>
          <p:nvPr/>
        </p:nvPicPr>
        <p:blipFill>
          <a:blip r:embed="rId5"/>
          <a:stretch>
            <a:fillRect/>
          </a:stretch>
        </p:blipFill>
        <p:spPr>
          <a:xfrm>
            <a:off x="655904" y="-11781"/>
            <a:ext cx="2780979" cy="6881743"/>
          </a:xfrm>
          <a:prstGeom prst="rect">
            <a:avLst/>
          </a:prstGeom>
        </p:spPr>
      </p:pic>
      <p:sp>
        <p:nvSpPr>
          <p:cNvPr id="12" name="Picture Placeholder 11">
            <a:extLst>
              <a:ext uri="{FF2B5EF4-FFF2-40B4-BE49-F238E27FC236}">
                <a16:creationId xmlns:a16="http://schemas.microsoft.com/office/drawing/2014/main" id="{03AD89D4-58C6-876F-3EDE-4D5C6CF967BC}"/>
              </a:ext>
            </a:extLst>
          </p:cNvPr>
          <p:cNvSpPr>
            <a:spLocks noGrp="1"/>
          </p:cNvSpPr>
          <p:nvPr>
            <p:ph type="pic" sz="quarter" idx="21"/>
          </p:nvPr>
        </p:nvSpPr>
        <p:spPr>
          <a:xfrm>
            <a:off x="8275638" y="4899332"/>
            <a:ext cx="3916362" cy="1965017"/>
          </a:xfrm>
        </p:spPr>
        <p:txBody>
          <a:bodyPr/>
          <a:lstStyle/>
          <a:p>
            <a:endParaRPr lang="sv-SE" noProof="0" dirty="0"/>
          </a:p>
        </p:txBody>
      </p:sp>
      <p:sp>
        <p:nvSpPr>
          <p:cNvPr id="8" name="Text Placeholder 7">
            <a:extLst>
              <a:ext uri="{FF2B5EF4-FFF2-40B4-BE49-F238E27FC236}">
                <a16:creationId xmlns:a16="http://schemas.microsoft.com/office/drawing/2014/main" id="{305527A4-4CD9-ECB3-A167-B3508C9139C5}"/>
              </a:ext>
            </a:extLst>
          </p:cNvPr>
          <p:cNvSpPr>
            <a:spLocks noGrp="1"/>
          </p:cNvSpPr>
          <p:nvPr>
            <p:ph type="body" sz="quarter" idx="13"/>
          </p:nvPr>
        </p:nvSpPr>
        <p:spPr/>
        <p:txBody>
          <a:bodyPr>
            <a:normAutofit fontScale="92500" lnSpcReduction="10000"/>
          </a:bodyPr>
          <a:lstStyle/>
          <a:p>
            <a:r>
              <a:rPr lang="sv-SE" dirty="0"/>
              <a:t>Bildkälla: https://www.bura.city/en/projects/merwede/</a:t>
            </a:r>
            <a:endParaRPr lang="sv-SE" noProof="0" dirty="0"/>
          </a:p>
        </p:txBody>
      </p:sp>
      <p:sp>
        <p:nvSpPr>
          <p:cNvPr id="11" name="Text Placeholder 10">
            <a:extLst>
              <a:ext uri="{FF2B5EF4-FFF2-40B4-BE49-F238E27FC236}">
                <a16:creationId xmlns:a16="http://schemas.microsoft.com/office/drawing/2014/main" id="{9C1E8E7C-D15E-7419-7DB4-D057F2BCA543}"/>
              </a:ext>
            </a:extLst>
          </p:cNvPr>
          <p:cNvSpPr>
            <a:spLocks noGrp="1"/>
          </p:cNvSpPr>
          <p:nvPr>
            <p:ph type="body" sz="quarter" idx="20"/>
          </p:nvPr>
        </p:nvSpPr>
        <p:spPr>
          <a:xfrm>
            <a:off x="8569843" y="5086294"/>
            <a:ext cx="3402418" cy="1611695"/>
          </a:xfrm>
        </p:spPr>
        <p:txBody>
          <a:bodyPr>
            <a:normAutofit fontScale="92500"/>
          </a:bodyPr>
          <a:lstStyle/>
          <a:p>
            <a:pPr algn="l"/>
            <a:r>
              <a:rPr lang="sv-SE" noProof="0" dirty="0"/>
              <a:t>I Utrecht byggs en bilfri stadsdel för 12 000 människor där allt som man behöver i vardagen ska finnas inom gångavstånd.</a:t>
            </a:r>
          </a:p>
        </p:txBody>
      </p:sp>
      <p:sp>
        <p:nvSpPr>
          <p:cNvPr id="14" name="Text Placeholder 13">
            <a:extLst>
              <a:ext uri="{FF2B5EF4-FFF2-40B4-BE49-F238E27FC236}">
                <a16:creationId xmlns:a16="http://schemas.microsoft.com/office/drawing/2014/main" id="{D5F3F9A9-EA8C-AE65-042B-90482AA0854B}"/>
              </a:ext>
            </a:extLst>
          </p:cNvPr>
          <p:cNvSpPr>
            <a:spLocks noGrp="1"/>
          </p:cNvSpPr>
          <p:nvPr>
            <p:ph type="body" sz="quarter" idx="24"/>
          </p:nvPr>
        </p:nvSpPr>
        <p:spPr>
          <a:xfrm>
            <a:off x="2236787" y="5086294"/>
            <a:ext cx="4205262" cy="1189816"/>
          </a:xfrm>
        </p:spPr>
        <p:txBody>
          <a:bodyPr>
            <a:normAutofit/>
          </a:bodyPr>
          <a:lstStyle/>
          <a:p>
            <a:r>
              <a:rPr lang="sv-SE" noProof="0" dirty="0"/>
              <a:t>I vilka slags stadsmiljöer skulle du vilja umgås med dina kompisar i framtiden?</a:t>
            </a:r>
          </a:p>
        </p:txBody>
      </p:sp>
      <p:sp>
        <p:nvSpPr>
          <p:cNvPr id="15" name="Text Placeholder 14">
            <a:extLst>
              <a:ext uri="{FF2B5EF4-FFF2-40B4-BE49-F238E27FC236}">
                <a16:creationId xmlns:a16="http://schemas.microsoft.com/office/drawing/2014/main" id="{1C0307D7-EECA-B8B5-CADD-BE9F458082F5}"/>
              </a:ext>
            </a:extLst>
          </p:cNvPr>
          <p:cNvSpPr>
            <a:spLocks noGrp="1"/>
          </p:cNvSpPr>
          <p:nvPr>
            <p:ph type="body" sz="quarter" idx="25"/>
          </p:nvPr>
        </p:nvSpPr>
        <p:spPr/>
        <p:txBody>
          <a:bodyPr/>
          <a:lstStyle/>
          <a:p>
            <a:r>
              <a:rPr lang="sv-SE" noProof="0" dirty="0">
                <a:solidFill>
                  <a:srgbClr val="000000"/>
                </a:solidFill>
                <a:latin typeface="-webkit-standard"/>
              </a:rPr>
              <a:t>Tänk att staden är en tavla vi målar på tillsammans. Små val i vardagen blir nya streck och färger. Om vi fastnar i dåliga mönster bör vi måla om och skapa något ännu vackrare.</a:t>
            </a:r>
          </a:p>
          <a:p>
            <a:r>
              <a:rPr lang="sv-SE" noProof="0" dirty="0">
                <a:solidFill>
                  <a:srgbClr val="000000"/>
                </a:solidFill>
                <a:latin typeface="-webkit-standard"/>
              </a:rPr>
              <a:t>Vi bygger på staden varje dag och vi gör det för vår egen skull. Så låt oss göra det ännu bättre och med hjälp av era idéer!</a:t>
            </a:r>
          </a:p>
        </p:txBody>
      </p:sp>
      <p:pic>
        <p:nvPicPr>
          <p:cNvPr id="17" name="Picture 16" descr="A blue circle with white text boxes&#10;&#10;AI-generated content may be incorrect.">
            <a:extLst>
              <a:ext uri="{FF2B5EF4-FFF2-40B4-BE49-F238E27FC236}">
                <a16:creationId xmlns:a16="http://schemas.microsoft.com/office/drawing/2014/main" id="{B5A7FCF4-5645-09FD-B936-AB5561232EA3}"/>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299B6F49-C9A9-5578-EA83-5532E8CDB9EA}"/>
              </a:ext>
            </a:extLst>
          </p:cNvPr>
          <p:cNvPicPr>
            <a:picLocks noChangeAspect="1"/>
          </p:cNvPicPr>
          <p:nvPr/>
        </p:nvPicPr>
        <p:blipFill>
          <a:blip r:embed="rId8"/>
          <a:stretch>
            <a:fillRect/>
          </a:stretch>
        </p:blipFill>
        <p:spPr>
          <a:xfrm>
            <a:off x="1191544" y="3243263"/>
            <a:ext cx="561975" cy="557213"/>
          </a:xfrm>
          <a:prstGeom prst="rect">
            <a:avLst/>
          </a:prstGeom>
        </p:spPr>
      </p:pic>
      <p:sp>
        <p:nvSpPr>
          <p:cNvPr id="2" name="Rubrik 1">
            <a:extLst>
              <a:ext uri="{FF2B5EF4-FFF2-40B4-BE49-F238E27FC236}">
                <a16:creationId xmlns:a16="http://schemas.microsoft.com/office/drawing/2014/main" id="{0DE842D8-9B41-9862-39E7-F9DCD3CC008D}"/>
              </a:ext>
            </a:extLst>
          </p:cNvPr>
          <p:cNvSpPr>
            <a:spLocks noGrp="1"/>
          </p:cNvSpPr>
          <p:nvPr>
            <p:ph type="title"/>
          </p:nvPr>
        </p:nvSpPr>
        <p:spPr>
          <a:xfrm>
            <a:off x="2244725" y="427977"/>
            <a:ext cx="3867151" cy="912813"/>
          </a:xfrm>
        </p:spPr>
        <p:txBody>
          <a:bodyPr/>
          <a:lstStyle/>
          <a:p>
            <a:r>
              <a:rPr lang="sv-SE" noProof="0" dirty="0"/>
              <a:t>Omskapa staden</a:t>
            </a:r>
          </a:p>
        </p:txBody>
      </p:sp>
    </p:spTree>
    <p:extLst>
      <p:ext uri="{BB962C8B-B14F-4D97-AF65-F5344CB8AC3E}">
        <p14:creationId xmlns:p14="http://schemas.microsoft.com/office/powerpoint/2010/main" val="2278333371"/>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3AA62-E095-A59A-9FCB-6D2C1972EB9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D72E00-92C2-F48E-E4F8-25B6724128AA}"/>
              </a:ext>
            </a:extLst>
          </p:cNvPr>
          <p:cNvPicPr>
            <a:picLocks noChangeAspect="1"/>
          </p:cNvPicPr>
          <p:nvPr/>
        </p:nvPicPr>
        <p:blipFill>
          <a:blip r:embed="rId3"/>
          <a:stretch>
            <a:fillRect/>
          </a:stretch>
        </p:blipFill>
        <p:spPr>
          <a:xfrm>
            <a:off x="-9414933" y="-85725"/>
            <a:ext cx="12344400" cy="6943725"/>
          </a:xfrm>
          <a:prstGeom prst="rect">
            <a:avLst/>
          </a:prstGeom>
        </p:spPr>
      </p:pic>
      <p:pic>
        <p:nvPicPr>
          <p:cNvPr id="5" name="Picture 4">
            <a:extLst>
              <a:ext uri="{FF2B5EF4-FFF2-40B4-BE49-F238E27FC236}">
                <a16:creationId xmlns:a16="http://schemas.microsoft.com/office/drawing/2014/main" id="{828DA41B-68B9-0D3D-BC08-CAC7F099FCD2}"/>
              </a:ext>
            </a:extLst>
          </p:cNvPr>
          <p:cNvPicPr>
            <a:picLocks noChangeAspect="1"/>
          </p:cNvPicPr>
          <p:nvPr/>
        </p:nvPicPr>
        <p:blipFill>
          <a:blip r:embed="rId4"/>
          <a:stretch>
            <a:fillRect/>
          </a:stretch>
        </p:blipFill>
        <p:spPr>
          <a:xfrm>
            <a:off x="677242" y="7883"/>
            <a:ext cx="2780979" cy="6881743"/>
          </a:xfrm>
          <a:prstGeom prst="rect">
            <a:avLst/>
          </a:prstGeom>
        </p:spPr>
      </p:pic>
      <p:pic>
        <p:nvPicPr>
          <p:cNvPr id="9" name="Platshållare för bild 8" descr="En bild som visar text, Broschyr, Publikation, skärmbild&#10;&#10;AI-genererat innehåll kan vara felaktigt.">
            <a:extLst>
              <a:ext uri="{FF2B5EF4-FFF2-40B4-BE49-F238E27FC236}">
                <a16:creationId xmlns:a16="http://schemas.microsoft.com/office/drawing/2014/main" id="{0A591062-9D95-1C69-6AF4-BFA6A6157D78}"/>
              </a:ext>
            </a:extLst>
          </p:cNvPr>
          <p:cNvPicPr>
            <a:picLocks noGrp="1" noChangeAspect="1"/>
          </p:cNvPicPr>
          <p:nvPr>
            <p:ph type="pic" sz="quarter" idx="19"/>
          </p:nvPr>
        </p:nvPicPr>
        <p:blipFill>
          <a:blip r:embed="rId5"/>
          <a:srcRect l="20821" r="20821"/>
          <a:stretch>
            <a:fillRect/>
          </a:stretch>
        </p:blipFill>
        <p:spPr/>
      </p:pic>
      <p:sp>
        <p:nvSpPr>
          <p:cNvPr id="19" name="Picture Placeholder 18">
            <a:extLst>
              <a:ext uri="{FF2B5EF4-FFF2-40B4-BE49-F238E27FC236}">
                <a16:creationId xmlns:a16="http://schemas.microsoft.com/office/drawing/2014/main" id="{F734DD34-FB29-6878-7644-4EB3CC8E1CB9}"/>
              </a:ext>
            </a:extLst>
          </p:cNvPr>
          <p:cNvSpPr>
            <a:spLocks noGrp="1"/>
          </p:cNvSpPr>
          <p:nvPr>
            <p:ph type="pic" sz="quarter" idx="21"/>
          </p:nvPr>
        </p:nvSpPr>
        <p:spPr>
          <a:xfrm>
            <a:off x="8275638" y="4640922"/>
            <a:ext cx="3916362" cy="2248828"/>
          </a:xfrm>
        </p:spPr>
        <p:txBody>
          <a:bodyPr/>
          <a:lstStyle/>
          <a:p>
            <a:endParaRPr lang="sv-SE" noProof="0" dirty="0"/>
          </a:p>
        </p:txBody>
      </p:sp>
      <p:sp>
        <p:nvSpPr>
          <p:cNvPr id="2" name="Text Placeholder 1">
            <a:extLst>
              <a:ext uri="{FF2B5EF4-FFF2-40B4-BE49-F238E27FC236}">
                <a16:creationId xmlns:a16="http://schemas.microsoft.com/office/drawing/2014/main" id="{093A430C-DE5F-FA2B-F39D-EBD6D7DC0340}"/>
              </a:ext>
            </a:extLst>
          </p:cNvPr>
          <p:cNvSpPr>
            <a:spLocks noGrp="1"/>
          </p:cNvSpPr>
          <p:nvPr>
            <p:ph type="body" sz="quarter" idx="13"/>
          </p:nvPr>
        </p:nvSpPr>
        <p:spPr/>
        <p:txBody>
          <a:bodyPr>
            <a:normAutofit fontScale="92500" lnSpcReduction="10000"/>
          </a:bodyPr>
          <a:lstStyle/>
          <a:p>
            <a:endParaRPr lang="sv-SE" noProof="0" dirty="0"/>
          </a:p>
        </p:txBody>
      </p:sp>
      <p:sp>
        <p:nvSpPr>
          <p:cNvPr id="7" name="Text Placeholder 6">
            <a:extLst>
              <a:ext uri="{FF2B5EF4-FFF2-40B4-BE49-F238E27FC236}">
                <a16:creationId xmlns:a16="http://schemas.microsoft.com/office/drawing/2014/main" id="{9BC0952D-6DA8-A08C-0F3D-8456F602D408}"/>
              </a:ext>
            </a:extLst>
          </p:cNvPr>
          <p:cNvSpPr>
            <a:spLocks noGrp="1"/>
          </p:cNvSpPr>
          <p:nvPr>
            <p:ph type="body" sz="quarter" idx="20"/>
          </p:nvPr>
        </p:nvSpPr>
        <p:spPr>
          <a:xfrm>
            <a:off x="8740620" y="4928598"/>
            <a:ext cx="3131875" cy="1660041"/>
          </a:xfrm>
        </p:spPr>
        <p:txBody>
          <a:bodyPr>
            <a:normAutofit fontScale="92500"/>
          </a:bodyPr>
          <a:lstStyle/>
          <a:p>
            <a:pPr algn="l"/>
            <a:r>
              <a:rPr lang="sv-SE" noProof="0" dirty="0"/>
              <a:t>Malmö har en målsättning om att en tredjedel av maten som konsumeras i staden också ska produceras där. </a:t>
            </a:r>
          </a:p>
        </p:txBody>
      </p:sp>
      <p:sp>
        <p:nvSpPr>
          <p:cNvPr id="21" name="Text Placeholder 20">
            <a:extLst>
              <a:ext uri="{FF2B5EF4-FFF2-40B4-BE49-F238E27FC236}">
                <a16:creationId xmlns:a16="http://schemas.microsoft.com/office/drawing/2014/main" id="{22BAFBBD-C6C3-6AEF-FE1A-B7FC124AC8D5}"/>
              </a:ext>
            </a:extLst>
          </p:cNvPr>
          <p:cNvSpPr>
            <a:spLocks noGrp="1"/>
          </p:cNvSpPr>
          <p:nvPr>
            <p:ph type="body" sz="quarter" idx="24"/>
          </p:nvPr>
        </p:nvSpPr>
        <p:spPr>
          <a:xfrm>
            <a:off x="2236787" y="5086294"/>
            <a:ext cx="3515427" cy="813062"/>
          </a:xfrm>
        </p:spPr>
        <p:txBody>
          <a:bodyPr/>
          <a:lstStyle/>
          <a:p>
            <a:r>
              <a:rPr lang="sv-SE" noProof="0" dirty="0"/>
              <a:t>Vad kan man producera för mat i en stad?</a:t>
            </a:r>
          </a:p>
        </p:txBody>
      </p:sp>
      <p:sp>
        <p:nvSpPr>
          <p:cNvPr id="22" name="Text Placeholder 21">
            <a:extLst>
              <a:ext uri="{FF2B5EF4-FFF2-40B4-BE49-F238E27FC236}">
                <a16:creationId xmlns:a16="http://schemas.microsoft.com/office/drawing/2014/main" id="{E530CAC8-A90F-7652-84D1-A17A265C4D82}"/>
              </a:ext>
            </a:extLst>
          </p:cNvPr>
          <p:cNvSpPr>
            <a:spLocks noGrp="1"/>
          </p:cNvSpPr>
          <p:nvPr>
            <p:ph type="body" sz="quarter" idx="25"/>
          </p:nvPr>
        </p:nvSpPr>
        <p:spPr>
          <a:xfrm>
            <a:off x="2267821" y="1454096"/>
            <a:ext cx="3859213" cy="3436402"/>
          </a:xfrm>
        </p:spPr>
        <p:txBody>
          <a:bodyPr>
            <a:normAutofit/>
          </a:bodyPr>
          <a:lstStyle/>
          <a:p>
            <a:r>
              <a:rPr lang="sv-SE" noProof="0" dirty="0"/>
              <a:t>Tack för besöket!</a:t>
            </a:r>
          </a:p>
          <a:p>
            <a:r>
              <a:rPr lang="sv-SE" noProof="0" dirty="0"/>
              <a:t>Presentationen ”Den ätbara staden” tar er med på en liknande resa in i framtiden. Den visar hur mat kan produceras i framtidens städer – och hur det kan skapa arbetstillfällen, gynna den biologiska mångfalden, bidra till att klimatanpassa städer och förbättra vår hälsa.</a:t>
            </a:r>
          </a:p>
          <a:p>
            <a:r>
              <a:rPr lang="sv-SE" dirty="0"/>
              <a:t>Titta gärna på den också!</a:t>
            </a:r>
            <a:endParaRPr lang="sv-SE" noProof="0" dirty="0"/>
          </a:p>
        </p:txBody>
      </p:sp>
      <p:pic>
        <p:nvPicPr>
          <p:cNvPr id="17" name="Picture 16" descr="A blue circle with white text boxes&#10;&#10;AI-generated content may be incorrect.">
            <a:extLst>
              <a:ext uri="{FF2B5EF4-FFF2-40B4-BE49-F238E27FC236}">
                <a16:creationId xmlns:a16="http://schemas.microsoft.com/office/drawing/2014/main" id="{89484EC4-D4AC-2683-1C03-1A75A473683F}"/>
              </a:ext>
            </a:extLst>
          </p:cNvPr>
          <p:cNvPicPr>
            <a:picLocks noChangeAspect="1"/>
          </p:cNvPicPr>
          <p:nvPr/>
        </p:nvPicPr>
        <p:blipFill>
          <a:blip r:embed="rId6"/>
          <a:stretch>
            <a:fillRect/>
          </a:stretch>
        </p:blipFill>
        <p:spPr>
          <a:xfrm>
            <a:off x="1682025" y="5055399"/>
            <a:ext cx="403343" cy="407930"/>
          </a:xfrm>
          <a:prstGeom prst="rect">
            <a:avLst/>
          </a:prstGeom>
        </p:spPr>
      </p:pic>
      <p:pic>
        <p:nvPicPr>
          <p:cNvPr id="18" name="Picture 17" descr="A white arrow in a circle&#10;&#10;AI-generated content may be incorrect.">
            <a:hlinkClick r:id="rId7" action="ppaction://hlinksldjump"/>
            <a:extLst>
              <a:ext uri="{FF2B5EF4-FFF2-40B4-BE49-F238E27FC236}">
                <a16:creationId xmlns:a16="http://schemas.microsoft.com/office/drawing/2014/main" id="{16C87E7B-6B47-5014-2921-03A137AE405A}"/>
              </a:ext>
            </a:extLst>
          </p:cNvPr>
          <p:cNvPicPr>
            <a:picLocks noChangeAspect="1"/>
          </p:cNvPicPr>
          <p:nvPr/>
        </p:nvPicPr>
        <p:blipFill>
          <a:blip r:embed="rId8"/>
          <a:stretch>
            <a:fillRect/>
          </a:stretch>
        </p:blipFill>
        <p:spPr>
          <a:xfrm>
            <a:off x="1191544" y="3243263"/>
            <a:ext cx="561975" cy="557213"/>
          </a:xfrm>
          <a:prstGeom prst="rect">
            <a:avLst/>
          </a:prstGeom>
        </p:spPr>
      </p:pic>
      <p:sp>
        <p:nvSpPr>
          <p:cNvPr id="6" name="Rubrik 5">
            <a:extLst>
              <a:ext uri="{FF2B5EF4-FFF2-40B4-BE49-F238E27FC236}">
                <a16:creationId xmlns:a16="http://schemas.microsoft.com/office/drawing/2014/main" id="{2362FA65-8E16-76E4-A120-02D9AF6BBFA2}"/>
              </a:ext>
            </a:extLst>
          </p:cNvPr>
          <p:cNvSpPr>
            <a:spLocks noGrp="1"/>
          </p:cNvSpPr>
          <p:nvPr>
            <p:ph type="title"/>
          </p:nvPr>
        </p:nvSpPr>
        <p:spPr/>
        <p:txBody>
          <a:bodyPr/>
          <a:lstStyle/>
          <a:p>
            <a:r>
              <a:rPr lang="sv-SE" noProof="0" dirty="0"/>
              <a:t>Den ätbara staden</a:t>
            </a:r>
          </a:p>
        </p:txBody>
      </p:sp>
    </p:spTree>
    <p:extLst>
      <p:ext uri="{BB962C8B-B14F-4D97-AF65-F5344CB8AC3E}">
        <p14:creationId xmlns:p14="http://schemas.microsoft.com/office/powerpoint/2010/main" val="3660320258"/>
      </p:ext>
    </p:extLst>
  </p:cSld>
  <p:clrMapOvr>
    <a:masterClrMapping/>
  </p:clrMapOvr>
  <mc:AlternateContent xmlns:mc="http://schemas.openxmlformats.org/markup-compatibility/2006" xmlns:p159="http://schemas.microsoft.com/office/powerpoint/2015/09/main">
    <mc:Choice Requires="p159">
      <p:transition spd="slow" advClick="0">
        <p159:morph option="byObject"/>
      </p:transition>
    </mc:Choice>
    <mc:Fallback xmlns="">
      <p:transition spd="slow" advClick="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lgn="l">
          <a:defRPr dirty="0">
            <a:latin typeface="Aptos Display"/>
            <a:ea typeface="Open Sans"/>
            <a:cs typeface="Open Sans"/>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3138</Words>
  <Application>Microsoft Office PowerPoint</Application>
  <PresentationFormat>Bredbild</PresentationFormat>
  <Paragraphs>271</Paragraphs>
  <Slides>42</Slides>
  <Notes>23</Notes>
  <HiddenSlides>0</HiddenSlides>
  <MMClips>10</MMClips>
  <ScaleCrop>false</ScaleCrop>
  <HeadingPairs>
    <vt:vector size="8" baseType="variant">
      <vt:variant>
        <vt:lpstr>Använt teckensnitt</vt:lpstr>
      </vt:variant>
      <vt:variant>
        <vt:i4>6</vt:i4>
      </vt:variant>
      <vt:variant>
        <vt:lpstr>Tema</vt:lpstr>
      </vt:variant>
      <vt:variant>
        <vt:i4>1</vt:i4>
      </vt:variant>
      <vt:variant>
        <vt:lpstr>Bildrubriker</vt:lpstr>
      </vt:variant>
      <vt:variant>
        <vt:i4>42</vt:i4>
      </vt:variant>
      <vt:variant>
        <vt:lpstr>Anpassade bildspel</vt:lpstr>
      </vt:variant>
      <vt:variant>
        <vt:i4>1</vt:i4>
      </vt:variant>
    </vt:vector>
  </HeadingPairs>
  <TitlesOfParts>
    <vt:vector size="50" baseType="lpstr">
      <vt:lpstr>Aptos</vt:lpstr>
      <vt:lpstr>Aptos Display</vt:lpstr>
      <vt:lpstr>Arial</vt:lpstr>
      <vt:lpstr>Calibri</vt:lpstr>
      <vt:lpstr>Gothia Sans Serif</vt:lpstr>
      <vt:lpstr>-webkit-standard</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Välkomna till Morgonstaden</vt:lpstr>
      <vt:lpstr>Staden idag</vt:lpstr>
      <vt:lpstr>Bilen</vt:lpstr>
      <vt:lpstr>Nya spännande möjligheter</vt:lpstr>
      <vt:lpstr>Framtidens el</vt:lpstr>
      <vt:lpstr>Parkstäder</vt:lpstr>
      <vt:lpstr>Cykeltak som lönar sig</vt:lpstr>
      <vt:lpstr>Vår resväg år 2045</vt:lpstr>
      <vt:lpstr>Vår resväg nu</vt:lpstr>
      <vt:lpstr>Pendelparkering</vt:lpstr>
      <vt:lpstr>Styrmedel</vt:lpstr>
      <vt:lpstr>Rent vatten</vt:lpstr>
      <vt:lpstr>Ren luft</vt:lpstr>
      <vt:lpstr>Leveranser</vt:lpstr>
      <vt:lpstr>Cirkularitet</vt:lpstr>
      <vt:lpstr>Parkeringsplatser</vt:lpstr>
      <vt:lpstr>Omskapa staden</vt:lpstr>
      <vt:lpstr>Den ätbara staden</vt:lpstr>
      <vt:lpstr>Popup1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Ljungberg</dc:creator>
  <cp:lastModifiedBy>Maria Nordborg</cp:lastModifiedBy>
  <cp:revision>272</cp:revision>
  <dcterms:created xsi:type="dcterms:W3CDTF">2025-09-09T08:37:58Z</dcterms:created>
  <dcterms:modified xsi:type="dcterms:W3CDTF">2026-10-19T08:43:17Z</dcterms:modified>
</cp:coreProperties>
</file>